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1" r:id="rId3"/>
    <p:sldId id="275" r:id="rId4"/>
    <p:sldId id="274" r:id="rId5"/>
    <p:sldId id="306" r:id="rId6"/>
    <p:sldId id="259" r:id="rId7"/>
    <p:sldId id="260" r:id="rId8"/>
    <p:sldId id="302" r:id="rId9"/>
    <p:sldId id="300" r:id="rId10"/>
    <p:sldId id="262" r:id="rId11"/>
    <p:sldId id="304" r:id="rId12"/>
    <p:sldId id="261" r:id="rId13"/>
    <p:sldId id="288" r:id="rId14"/>
    <p:sldId id="305" r:id="rId15"/>
    <p:sldId id="307" r:id="rId16"/>
    <p:sldId id="265" r:id="rId17"/>
    <p:sldId id="264" r:id="rId18"/>
    <p:sldId id="258" r:id="rId19"/>
    <p:sldId id="266" r:id="rId20"/>
    <p:sldId id="267" r:id="rId21"/>
    <p:sldId id="268" r:id="rId22"/>
    <p:sldId id="308" r:id="rId23"/>
    <p:sldId id="309" r:id="rId24"/>
    <p:sldId id="310" r:id="rId25"/>
    <p:sldId id="311" r:id="rId26"/>
    <p:sldId id="312" r:id="rId27"/>
    <p:sldId id="281" r:id="rId28"/>
    <p:sldId id="324" r:id="rId29"/>
    <p:sldId id="314" r:id="rId30"/>
    <p:sldId id="315" r:id="rId31"/>
    <p:sldId id="316" r:id="rId32"/>
    <p:sldId id="317" r:id="rId33"/>
    <p:sldId id="318" r:id="rId34"/>
    <p:sldId id="319" r:id="rId35"/>
    <p:sldId id="320" r:id="rId36"/>
    <p:sldId id="322" r:id="rId37"/>
    <p:sldId id="323" r:id="rId38"/>
    <p:sldId id="284" r:id="rId39"/>
    <p:sldId id="277" r:id="rId40"/>
    <p:sldId id="279" r:id="rId41"/>
    <p:sldId id="327" r:id="rId42"/>
    <p:sldId id="325" r:id="rId43"/>
    <p:sldId id="295" r:id="rId44"/>
    <p:sldId id="297" r:id="rId45"/>
    <p:sldId id="292" r:id="rId46"/>
    <p:sldId id="291" r:id="rId47"/>
    <p:sldId id="293" r:id="rId48"/>
    <p:sldId id="313" r:id="rId49"/>
    <p:sldId id="329" r:id="rId50"/>
    <p:sldId id="331" r:id="rId51"/>
    <p:sldId id="332" r:id="rId52"/>
    <p:sldId id="326" r:id="rId53"/>
  </p:sldIdLst>
  <p:sldSz cx="9144000" cy="6858000" type="screen4x3"/>
  <p:notesSz cx="6858000" cy="9144000"/>
  <p:defaultTextStyle>
    <a:defPPr>
      <a:defRPr lang="en-US"/>
    </a:defPPr>
    <a:lvl1pPr algn="ctr"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ctr"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ctr"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ctr"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ctr"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93366"/>
    <a:srgbClr val="99FF99"/>
    <a:srgbClr val="FFFF99"/>
    <a:srgbClr val="00FF00"/>
    <a:srgbClr val="FFFF66"/>
    <a:srgbClr val="6600C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94660"/>
  </p:normalViewPr>
  <p:slideViewPr>
    <p:cSldViewPr>
      <p:cViewPr varScale="1">
        <p:scale>
          <a:sx n="87" d="100"/>
          <a:sy n="87" d="100"/>
        </p:scale>
        <p:origin x="9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647F56-FDA4-4F7E-81B6-EE008C4D0D6A}" type="slidenum">
              <a:rPr lang="fa-IR"/>
              <a:pPr>
                <a:defRPr/>
              </a:pPr>
              <a:t>‹#›</a:t>
            </a:fld>
            <a:endParaRPr lang="en-US"/>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DC19D-A26E-44FC-92A4-2A9D32C7607B}" type="slidenum">
              <a:rPr lang="fa-IR"/>
              <a:pPr>
                <a:defRPr/>
              </a:pPr>
              <a:t>‹#›</a:t>
            </a:fld>
            <a:endParaRPr lang="en-US"/>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BFF81-00F8-418C-9480-9BB096FA0AC3}" type="slidenum">
              <a:rPr lang="fa-IR"/>
              <a:pPr>
                <a:defRPr/>
              </a:pPr>
              <a:t>‹#›</a:t>
            </a:fld>
            <a:endParaRPr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909787-B116-4326-BFED-C7FEEF43BF62}" type="slidenum">
              <a:rPr lang="fa-IR"/>
              <a:pPr>
                <a:defRPr/>
              </a:pPr>
              <a:t>‹#›</a:t>
            </a:fld>
            <a:endParaRPr lang="en-US"/>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DAE6DC-1835-4B31-BE3E-D87E3AA3BA7E}" type="slidenum">
              <a:rPr lang="fa-IR"/>
              <a:pPr>
                <a:defRPr/>
              </a:pPr>
              <a:t>‹#›</a:t>
            </a:fld>
            <a:endParaRPr lang="en-US"/>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AF3349-97D8-4B2A-B718-7E15E3FD7B33}" type="slidenum">
              <a:rPr lang="fa-IR"/>
              <a:pPr>
                <a:defRPr/>
              </a:pPr>
              <a:t>‹#›</a:t>
            </a:fld>
            <a:endParaRPr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D8AAFF-2FDD-4186-8032-A385B450F7B1}" type="slidenum">
              <a:rPr lang="fa-IR"/>
              <a:pPr>
                <a:defRPr/>
              </a:pPr>
              <a:t>‹#›</a:t>
            </a:fld>
            <a:endParaRPr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6E7C5F-EC63-4C3F-BE71-1366E57471FC}" type="slidenum">
              <a:rPr lang="fa-IR"/>
              <a:pPr>
                <a:defRPr/>
              </a:pPr>
              <a:t>‹#›</a:t>
            </a:fld>
            <a:endParaRPr lang="en-US"/>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772732-5C5C-4CB6-AF54-9AEF5D4BF227}" type="slidenum">
              <a:rPr lang="fa-IR"/>
              <a:pPr>
                <a:defRPr/>
              </a:pPr>
              <a:t>‹#›</a:t>
            </a:fld>
            <a:endParaRPr lang="en-US"/>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724B9-DB75-45C7-BFF8-F1CF7DE895BD}" type="slidenum">
              <a:rPr lang="fa-IR"/>
              <a:pPr>
                <a:defRPr/>
              </a:pPr>
              <a:t>‹#›</a:t>
            </a:fld>
            <a:endParaRPr lang="en-US"/>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3BE1D8-9271-4D42-88E6-F34393D3E993}" type="slidenum">
              <a:rPr lang="fa-IR"/>
              <a:pPr>
                <a:defRPr/>
              </a:pPr>
              <a:t>‹#›</a:t>
            </a:fld>
            <a:endParaRPr lang="en-US"/>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99"/>
            </a:gs>
            <a:gs pos="50000">
              <a:srgbClr val="FFFF99"/>
            </a:gs>
            <a:gs pos="100000">
              <a:srgbClr val="99FF99"/>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Arial" pitchFamily="34" charset="0"/>
              </a:defRPr>
            </a:lvl1pPr>
          </a:lstStyle>
          <a:p>
            <a:pPr>
              <a:defRPr/>
            </a:pPr>
            <a:fld id="{02F829E9-0609-42A3-AE07-060FC17E50B8}"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877272"/>
            <a:ext cx="1733142" cy="1380095"/>
          </a:xfrm>
          <a:prstGeom prst="rect">
            <a:avLst/>
          </a:prstGeom>
        </p:spPr>
      </p:pic>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959350" y="831850"/>
            <a:ext cx="3465513" cy="519113"/>
          </a:xfrm>
          <a:prstGeom prst="rect">
            <a:avLst/>
          </a:prstGeom>
          <a:noFill/>
          <a:ln w="9525">
            <a:noFill/>
            <a:miter lim="800000"/>
            <a:headEnd/>
            <a:tailEnd/>
          </a:ln>
          <a:effectLst/>
        </p:spPr>
        <p:txBody>
          <a:bodyPr wrap="none">
            <a:spAutoFit/>
          </a:bodyPr>
          <a:lstStyle/>
          <a:p>
            <a:pPr>
              <a:defRPr/>
            </a:pPr>
            <a:r>
              <a:rPr lang="ar-SA" sz="2800">
                <a:solidFill>
                  <a:srgbClr val="660066"/>
                </a:solidFill>
                <a:effectLst>
                  <a:outerShdw blurRad="38100" dist="38100" dir="2700000" algn="tl">
                    <a:srgbClr val="000000"/>
                  </a:outerShdw>
                </a:effectLst>
                <a:cs typeface="B Titr" pitchFamily="2" charset="-78"/>
              </a:rPr>
              <a:t>عوامل ابتلا به ديابت نوع 2</a:t>
            </a:r>
            <a:endParaRPr lang="en-US" sz="2800">
              <a:solidFill>
                <a:srgbClr val="660066"/>
              </a:solidFill>
              <a:effectLst>
                <a:outerShdw blurRad="38100" dist="38100" dir="2700000" algn="tl">
                  <a:srgbClr val="000000"/>
                </a:outerShdw>
              </a:effectLst>
              <a:cs typeface="B Titr" pitchFamily="2" charset="-78"/>
            </a:endParaRPr>
          </a:p>
        </p:txBody>
      </p:sp>
      <p:sp>
        <p:nvSpPr>
          <p:cNvPr id="9219" name="Text Box 5"/>
          <p:cNvSpPr txBox="1">
            <a:spLocks noChangeArrowheads="1"/>
          </p:cNvSpPr>
          <p:nvPr/>
        </p:nvSpPr>
        <p:spPr bwMode="auto">
          <a:xfrm>
            <a:off x="900113" y="1773238"/>
            <a:ext cx="7272337" cy="4154984"/>
          </a:xfrm>
          <a:prstGeom prst="rect">
            <a:avLst/>
          </a:prstGeom>
          <a:noFill/>
          <a:ln w="9525">
            <a:noFill/>
            <a:miter lim="800000"/>
            <a:headEnd/>
            <a:tailEnd/>
          </a:ln>
        </p:spPr>
        <p:txBody>
          <a:bodyPr>
            <a:spAutoFit/>
          </a:bodyPr>
          <a:lstStyle/>
          <a:p>
            <a:pPr algn="r"/>
            <a:r>
              <a:rPr lang="ar-SA" dirty="0">
                <a:cs typeface="B Titr" pitchFamily="2" charset="-78"/>
              </a:rPr>
              <a:t>ديابت نوع 2 يك بيماري چند عاملي است و دو عامل زير در ايجاد آن دخيل هستند:</a:t>
            </a:r>
            <a:endParaRPr lang="fa-IR" dirty="0">
              <a:cs typeface="B Titr" pitchFamily="2" charset="-78"/>
            </a:endParaRPr>
          </a:p>
          <a:p>
            <a:pPr algn="r"/>
            <a:endParaRPr lang="ar-SA" dirty="0">
              <a:cs typeface="B Titr" pitchFamily="2" charset="-78"/>
            </a:endParaRPr>
          </a:p>
          <a:p>
            <a:pPr algn="r"/>
            <a:r>
              <a:rPr lang="ar-SA" dirty="0">
                <a:cs typeface="B Titr" pitchFamily="2" charset="-78"/>
              </a:rPr>
              <a:t>1- </a:t>
            </a:r>
            <a:r>
              <a:rPr lang="ar-SA" dirty="0">
                <a:solidFill>
                  <a:srgbClr val="CC0066"/>
                </a:solidFill>
                <a:cs typeface="B Titr" pitchFamily="2" charset="-78"/>
              </a:rPr>
              <a:t>استعداد ژنتيكي</a:t>
            </a:r>
            <a:r>
              <a:rPr lang="fa-IR" dirty="0">
                <a:cs typeface="B Titr" pitchFamily="2" charset="-78"/>
              </a:rPr>
              <a:t> </a:t>
            </a:r>
            <a:r>
              <a:rPr lang="ar-SA" dirty="0">
                <a:cs typeface="B Titr" pitchFamily="2" charset="-78"/>
              </a:rPr>
              <a:t>(سابقه</a:t>
            </a:r>
            <a:r>
              <a:rPr lang="fa-IR" dirty="0">
                <a:cs typeface="B Titr" pitchFamily="2" charset="-78"/>
              </a:rPr>
              <a:t>‌</a:t>
            </a:r>
            <a:r>
              <a:rPr lang="ar-SA" dirty="0">
                <a:cs typeface="B Titr" pitchFamily="2" charset="-78"/>
              </a:rPr>
              <a:t>ي ابتلا به ديابت در افراد درجه يك خانواده يعني پدر، مادر، برادر يا خواهر)</a:t>
            </a:r>
            <a:endParaRPr lang="fa-IR" dirty="0">
              <a:cs typeface="B Titr" pitchFamily="2" charset="-78"/>
            </a:endParaRPr>
          </a:p>
          <a:p>
            <a:pPr algn="r"/>
            <a:endParaRPr lang="ar-SA" dirty="0">
              <a:cs typeface="B Titr" pitchFamily="2" charset="-78"/>
            </a:endParaRPr>
          </a:p>
          <a:p>
            <a:pPr algn="r"/>
            <a:r>
              <a:rPr lang="ar-SA" dirty="0">
                <a:cs typeface="B Titr" pitchFamily="2" charset="-78"/>
              </a:rPr>
              <a:t>2- </a:t>
            </a:r>
            <a:r>
              <a:rPr lang="ar-SA" dirty="0">
                <a:solidFill>
                  <a:srgbClr val="CC0066"/>
                </a:solidFill>
                <a:cs typeface="B Titr" pitchFamily="2" charset="-78"/>
              </a:rPr>
              <a:t>عوامل محيطي</a:t>
            </a:r>
            <a:r>
              <a:rPr lang="ar-SA" dirty="0">
                <a:cs typeface="B Titr" pitchFamily="2" charset="-78"/>
              </a:rPr>
              <a:t> كه شامل:</a:t>
            </a:r>
          </a:p>
          <a:p>
            <a:pPr algn="r"/>
            <a:r>
              <a:rPr lang="ar-SA" dirty="0">
                <a:cs typeface="B Titr" pitchFamily="2" charset="-78"/>
              </a:rPr>
              <a:t>عدم تحرك بدني </a:t>
            </a:r>
          </a:p>
          <a:p>
            <a:pPr algn="r"/>
            <a:r>
              <a:rPr lang="ar-SA">
                <a:cs typeface="B Titr" pitchFamily="2" charset="-78"/>
              </a:rPr>
              <a:t>تغذيه </a:t>
            </a:r>
            <a:r>
              <a:rPr lang="ar-SA" smtClean="0">
                <a:cs typeface="B Titr" pitchFamily="2" charset="-78"/>
              </a:rPr>
              <a:t>نامناسب</a:t>
            </a:r>
            <a:endParaRPr lang="ar-SA" dirty="0">
              <a:cs typeface="B Titr" pitchFamily="2" charset="-78"/>
            </a:endParaRPr>
          </a:p>
          <a:p>
            <a:pPr algn="r" rtl="1"/>
            <a:r>
              <a:rPr lang="ar-SA" dirty="0">
                <a:cs typeface="B Titr" pitchFamily="2" charset="-78"/>
              </a:rPr>
              <a:t>چاقي و </a:t>
            </a:r>
            <a:r>
              <a:rPr lang="en-US" dirty="0">
                <a:cs typeface="B Titr" pitchFamily="2" charset="-78"/>
              </a:rPr>
              <a:t>BMI</a:t>
            </a:r>
            <a:r>
              <a:rPr lang="ar-SA" dirty="0">
                <a:cs typeface="B Titr" pitchFamily="2" charset="-78"/>
              </a:rPr>
              <a:t> بالا و توزيع چربي</a:t>
            </a:r>
            <a:r>
              <a:rPr lang="fa-IR" dirty="0">
                <a:cs typeface="B Titr" pitchFamily="2" charset="-78"/>
              </a:rPr>
              <a:t> </a:t>
            </a:r>
            <a:r>
              <a:rPr lang="ar-SA" dirty="0">
                <a:cs typeface="B Titr" pitchFamily="2" charset="-78"/>
              </a:rPr>
              <a:t>(در صورت </a:t>
            </a:r>
            <a:r>
              <a:rPr lang="en-US" dirty="0">
                <a:cs typeface="B Titr" pitchFamily="2" charset="-78"/>
              </a:rPr>
              <a:t>BMI</a:t>
            </a:r>
            <a:r>
              <a:rPr lang="ar-SA" dirty="0">
                <a:cs typeface="B Titr" pitchFamily="2" charset="-78"/>
              </a:rPr>
              <a:t> طبيعي) در اطراف كمر و باسن</a:t>
            </a:r>
            <a:endParaRPr lang="en-US" dirty="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785813" y="928688"/>
            <a:ext cx="7988300" cy="523875"/>
          </a:xfrm>
          <a:prstGeom prst="rect">
            <a:avLst/>
          </a:prstGeom>
          <a:noFill/>
          <a:ln w="9525">
            <a:noFill/>
            <a:miter lim="800000"/>
            <a:headEnd/>
            <a:tailEnd/>
          </a:ln>
          <a:effectLst/>
        </p:spPr>
        <p:txBody>
          <a:bodyPr anchor="ctr">
            <a:spAutoFit/>
          </a:bodyPr>
          <a:lstStyle/>
          <a:p>
            <a:pPr algn="r" rtl="1" eaLnBrk="0" hangingPunct="0">
              <a:defRPr/>
            </a:pPr>
            <a:r>
              <a:rPr lang="fa-IR" sz="2800" dirty="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B Titr" pitchFamily="2" charset="-78"/>
              </a:rPr>
              <a:t>نشانه هاي ديابت نوع دو چيست؟</a:t>
            </a:r>
            <a:endParaRPr lang="fa-IR" dirty="0">
              <a:solidFill>
                <a:srgbClr val="C00000"/>
              </a:solidFill>
              <a:effectLst>
                <a:outerShdw blurRad="38100" dist="38100" dir="2700000" algn="tl">
                  <a:srgbClr val="000000">
                    <a:alpha val="43137"/>
                  </a:srgbClr>
                </a:outerShdw>
              </a:effectLst>
              <a:cs typeface="B Titr" pitchFamily="2" charset="-78"/>
            </a:endParaRPr>
          </a:p>
        </p:txBody>
      </p:sp>
      <p:sp>
        <p:nvSpPr>
          <p:cNvPr id="10243" name="Rectangle 2"/>
          <p:cNvSpPr>
            <a:spLocks noChangeArrowheads="1"/>
          </p:cNvSpPr>
          <p:nvPr/>
        </p:nvSpPr>
        <p:spPr bwMode="auto">
          <a:xfrm>
            <a:off x="500063" y="2000250"/>
            <a:ext cx="8286750" cy="3416300"/>
          </a:xfrm>
          <a:prstGeom prst="rect">
            <a:avLst/>
          </a:prstGeom>
          <a:noFill/>
          <a:ln w="9525">
            <a:noFill/>
            <a:miter lim="800000"/>
            <a:headEnd/>
            <a:tailEnd/>
          </a:ln>
        </p:spPr>
        <p:txBody>
          <a:bodyPr anchor="ctr">
            <a:spAutoFit/>
          </a:bodyPr>
          <a:lstStyle/>
          <a:p>
            <a:pPr algn="just" rtl="1" eaLnBrk="0" hangingPunct="0">
              <a:buFontTx/>
              <a:buChar char="-"/>
            </a:pPr>
            <a:r>
              <a:rPr lang="fa-IR" dirty="0">
                <a:latin typeface="Calibri" pitchFamily="34" charset="0"/>
                <a:ea typeface="Times New Roman" pitchFamily="18" charset="0"/>
                <a:cs typeface="B Mitra" pitchFamily="2" charset="-78"/>
              </a:rPr>
              <a:t>متاسفانه ديابت نوع 2 يك بيماري بي‌سر و صدا مي‌باشد. </a:t>
            </a:r>
            <a:endParaRPr lang="en-US" dirty="0">
              <a:latin typeface="Calibri" pitchFamily="34" charset="0"/>
              <a:ea typeface="Times New Roman" pitchFamily="18" charset="0"/>
              <a:cs typeface="B Mitra" pitchFamily="2" charset="-78"/>
            </a:endParaRPr>
          </a:p>
          <a:p>
            <a:pPr algn="just" rtl="1" eaLnBrk="0" hangingPunct="0"/>
            <a:endParaRPr lang="en-US" dirty="0">
              <a:latin typeface="Calibri" pitchFamily="34" charset="0"/>
              <a:ea typeface="Times New Roman" pitchFamily="18" charset="0"/>
              <a:cs typeface="B Mitra" pitchFamily="2" charset="-78"/>
            </a:endParaRPr>
          </a:p>
          <a:p>
            <a:pPr algn="just" rtl="1" eaLnBrk="0" hangingPunct="0"/>
            <a:r>
              <a:rPr lang="en-US" dirty="0">
                <a:latin typeface="Calibri" pitchFamily="34" charset="0"/>
                <a:ea typeface="Times New Roman" pitchFamily="18" charset="0"/>
                <a:cs typeface="B Mitra" pitchFamily="2" charset="-78"/>
              </a:rPr>
              <a:t>-</a:t>
            </a:r>
            <a:r>
              <a:rPr lang="fa-IR" dirty="0">
                <a:latin typeface="Calibri" pitchFamily="34" charset="0"/>
                <a:ea typeface="Times New Roman" pitchFamily="18" charset="0"/>
                <a:cs typeface="B Mitra" pitchFamily="2" charset="-78"/>
              </a:rPr>
              <a:t>در واقع در سطوح نسبتاً بالاي قند خون (</a:t>
            </a:r>
            <a:r>
              <a:rPr lang="en-US" dirty="0">
                <a:latin typeface="Calibri" pitchFamily="34" charset="0"/>
                <a:ea typeface="Times New Roman" pitchFamily="18" charset="0"/>
                <a:cs typeface="B Mitra" pitchFamily="2" charset="-78"/>
              </a:rPr>
              <a:t>mg/dl</a:t>
            </a:r>
            <a:r>
              <a:rPr lang="fa-IR" dirty="0">
                <a:latin typeface="Calibri" pitchFamily="34" charset="0"/>
                <a:ea typeface="Times New Roman" pitchFamily="18" charset="0"/>
                <a:cs typeface="B Mitra" pitchFamily="2" charset="-78"/>
              </a:rPr>
              <a:t> 200-180) نيز اين بيماري مي‌تواند نشانه‌اي در بيمار ايجاد ننمايد و ممكن است براي ماهها يا سالها علامت‌دار نشود، در حاليكه آسيب‌هاي آن متوجه ارگانهاي بدن مي‌شود. </a:t>
            </a:r>
            <a:endParaRPr lang="en-US" dirty="0">
              <a:latin typeface="Calibri" pitchFamily="34" charset="0"/>
              <a:ea typeface="Times New Roman" pitchFamily="18" charset="0"/>
              <a:cs typeface="B Mitra" pitchFamily="2" charset="-78"/>
            </a:endParaRPr>
          </a:p>
          <a:p>
            <a:pPr algn="just" rtl="1" eaLnBrk="0" hangingPunct="0"/>
            <a:endParaRPr lang="en-US" dirty="0">
              <a:latin typeface="Calibri" pitchFamily="34" charset="0"/>
              <a:ea typeface="Times New Roman" pitchFamily="18" charset="0"/>
              <a:cs typeface="B Mitra" pitchFamily="2" charset="-78"/>
            </a:endParaRPr>
          </a:p>
          <a:p>
            <a:pPr algn="just" rtl="1" eaLnBrk="0" hangingPunct="0"/>
            <a:r>
              <a:rPr lang="en-US" dirty="0">
                <a:latin typeface="Calibri" pitchFamily="34" charset="0"/>
                <a:ea typeface="Times New Roman" pitchFamily="18" charset="0"/>
                <a:cs typeface="B Mitra" pitchFamily="2" charset="-78"/>
              </a:rPr>
              <a:t>- </a:t>
            </a:r>
            <a:r>
              <a:rPr lang="fa-IR" dirty="0">
                <a:latin typeface="Calibri" pitchFamily="34" charset="0"/>
                <a:ea typeface="Times New Roman" pitchFamily="18" charset="0"/>
                <a:cs typeface="B Mitra" pitchFamily="2" charset="-78"/>
              </a:rPr>
              <a:t>در سطوح بسيار بالاي قند خون (</a:t>
            </a:r>
            <a:r>
              <a:rPr lang="en-US" dirty="0">
                <a:latin typeface="Calibri" pitchFamily="34" charset="0"/>
                <a:ea typeface="Times New Roman" pitchFamily="18" charset="0"/>
                <a:cs typeface="B Mitra" pitchFamily="2" charset="-78"/>
              </a:rPr>
              <a:t>mg/dl</a:t>
            </a:r>
            <a:r>
              <a:rPr lang="fa-IR" dirty="0">
                <a:latin typeface="Calibri" pitchFamily="34" charset="0"/>
                <a:ea typeface="Times New Roman" pitchFamily="18" charset="0"/>
                <a:cs typeface="B Mitra" pitchFamily="2" charset="-78"/>
              </a:rPr>
              <a:t> 220-200) فقط نشانه‌هاي خفيفي را ايجاد مي‌كند كه شامل : افزايش حجم ادرار (پر ادراري) و تشنگي غيرطبيعي (پرنوشي) مي‌باشد. </a:t>
            </a:r>
            <a:r>
              <a:rPr lang="fa-IR" dirty="0" smtClean="0">
                <a:latin typeface="Calibri" pitchFamily="34" charset="0"/>
                <a:ea typeface="Times New Roman" pitchFamily="18" charset="0"/>
                <a:cs typeface="B Mitra" pitchFamily="2" charset="-78"/>
              </a:rPr>
              <a:t>           </a:t>
            </a:r>
            <a:r>
              <a:rPr lang="fa-IR" dirty="0" smtClean="0">
                <a:latin typeface="Calibri" pitchFamily="34" charset="0"/>
                <a:ea typeface="Times New Roman" pitchFamily="18" charset="0"/>
                <a:cs typeface="B Karim" pitchFamily="2" charset="-78"/>
              </a:rPr>
              <a:t>لزوم انجام غربالگري</a:t>
            </a:r>
            <a:endParaRPr lang="fa-IR" dirty="0">
              <a:cs typeface="B Karim" pitchFamily="2" charset="-78"/>
            </a:endParaRPr>
          </a:p>
        </p:txBody>
      </p:sp>
      <p:sp>
        <p:nvSpPr>
          <p:cNvPr id="6" name="Left Arrow 5"/>
          <p:cNvSpPr/>
          <p:nvPr/>
        </p:nvSpPr>
        <p:spPr bwMode="auto">
          <a:xfrm>
            <a:off x="6072198" y="5004962"/>
            <a:ext cx="500066" cy="428628"/>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643563" y="760413"/>
            <a:ext cx="2657475" cy="584200"/>
          </a:xfrm>
          <a:prstGeom prst="rect">
            <a:avLst/>
          </a:prstGeom>
          <a:noFill/>
          <a:ln w="9525">
            <a:noFill/>
            <a:miter lim="800000"/>
            <a:headEnd/>
            <a:tailEnd/>
          </a:ln>
          <a:effectLst/>
        </p:spPr>
        <p:txBody>
          <a:bodyPr>
            <a:spAutoFit/>
          </a:bodyPr>
          <a:lstStyle/>
          <a:p>
            <a:pPr>
              <a:defRPr/>
            </a:pPr>
            <a:r>
              <a:rPr lang="ar-SA" sz="3200" dirty="0">
                <a:solidFill>
                  <a:srgbClr val="660066"/>
                </a:solidFill>
                <a:effectLst>
                  <a:outerShdw blurRad="38100" dist="38100" dir="2700000" algn="tl">
                    <a:srgbClr val="000000"/>
                  </a:outerShdw>
                </a:effectLst>
                <a:cs typeface="B Titr" pitchFamily="2" charset="-78"/>
              </a:rPr>
              <a:t>ديابت حاملگي</a:t>
            </a:r>
            <a:endParaRPr lang="en-US" sz="3200" dirty="0">
              <a:solidFill>
                <a:srgbClr val="660066"/>
              </a:solidFill>
              <a:effectLst>
                <a:outerShdw blurRad="38100" dist="38100" dir="2700000" algn="tl">
                  <a:srgbClr val="000000"/>
                </a:outerShdw>
              </a:effectLst>
              <a:cs typeface="B Titr" pitchFamily="2" charset="-78"/>
            </a:endParaRPr>
          </a:p>
        </p:txBody>
      </p:sp>
      <p:sp>
        <p:nvSpPr>
          <p:cNvPr id="11267" name="Text Box 5"/>
          <p:cNvSpPr txBox="1">
            <a:spLocks noChangeArrowheads="1"/>
          </p:cNvSpPr>
          <p:nvPr/>
        </p:nvSpPr>
        <p:spPr bwMode="auto">
          <a:xfrm>
            <a:off x="642938" y="1857375"/>
            <a:ext cx="7816850" cy="3785652"/>
          </a:xfrm>
          <a:prstGeom prst="rect">
            <a:avLst/>
          </a:prstGeom>
          <a:noFill/>
          <a:ln w="9525">
            <a:noFill/>
            <a:miter lim="800000"/>
            <a:headEnd/>
            <a:tailEnd/>
          </a:ln>
        </p:spPr>
        <p:txBody>
          <a:bodyPr>
            <a:spAutoFit/>
          </a:bodyPr>
          <a:lstStyle/>
          <a:p>
            <a:pPr algn="just" rtl="1"/>
            <a:r>
              <a:rPr lang="ar-SA" dirty="0">
                <a:cs typeface="B Mitra" pitchFamily="2" charset="-78"/>
              </a:rPr>
              <a:t>ديابت حاملگي با شيوع </a:t>
            </a:r>
            <a:r>
              <a:rPr lang="fa-IR" dirty="0">
                <a:cs typeface="B Mitra" pitchFamily="2" charset="-78"/>
              </a:rPr>
              <a:t>4/5</a:t>
            </a:r>
            <a:r>
              <a:rPr lang="ar-SA" dirty="0">
                <a:cs typeface="B Mitra" pitchFamily="2" charset="-78"/>
              </a:rPr>
              <a:t>% يكي از عوارض شايع دوران حاملگي است</a:t>
            </a:r>
            <a:r>
              <a:rPr lang="fa-IR" dirty="0">
                <a:cs typeface="B Mitra" pitchFamily="2" charset="-78"/>
              </a:rPr>
              <a:t>، با عوارض جدي روي مادر و جنين.</a:t>
            </a:r>
            <a:r>
              <a:rPr lang="ar-SA" dirty="0">
                <a:cs typeface="B Mitra" pitchFamily="2" charset="-78"/>
              </a:rPr>
              <a:t> </a:t>
            </a:r>
            <a:endParaRPr lang="fa-IR" dirty="0">
              <a:cs typeface="B Mitra" pitchFamily="2" charset="-78"/>
            </a:endParaRPr>
          </a:p>
          <a:p>
            <a:pPr algn="just" rtl="1"/>
            <a:endParaRPr lang="ar-SA" dirty="0">
              <a:cs typeface="B Mitra" pitchFamily="2" charset="-78"/>
            </a:endParaRPr>
          </a:p>
          <a:p>
            <a:pPr algn="just" rtl="1"/>
            <a:r>
              <a:rPr lang="ar-SA" dirty="0">
                <a:cs typeface="B Mitra" pitchFamily="2" charset="-78"/>
              </a:rPr>
              <a:t>هر اندازه از عدم تحمل گلوكز كه براي اولين بار طي دوران حاملگي به وجود آمده يا مشخص شود، ديابت حاملگي ناميده مي</a:t>
            </a:r>
            <a:r>
              <a:rPr lang="fa-IR" dirty="0">
                <a:cs typeface="B Mitra" pitchFamily="2" charset="-78"/>
              </a:rPr>
              <a:t>‌</a:t>
            </a:r>
            <a:r>
              <a:rPr lang="ar-SA" dirty="0">
                <a:cs typeface="B Mitra" pitchFamily="2" charset="-78"/>
              </a:rPr>
              <a:t>شود.</a:t>
            </a:r>
            <a:endParaRPr lang="fa-IR" dirty="0">
              <a:cs typeface="B Mitra" pitchFamily="2" charset="-78"/>
            </a:endParaRPr>
          </a:p>
          <a:p>
            <a:pPr algn="just" rtl="1"/>
            <a:endParaRPr lang="fa-IR" dirty="0">
              <a:cs typeface="B Mitra" pitchFamily="2" charset="-78"/>
            </a:endParaRPr>
          </a:p>
          <a:p>
            <a:pPr algn="just" rtl="1"/>
            <a:r>
              <a:rPr lang="fa-IR" dirty="0">
                <a:cs typeface="B Mitra" pitchFamily="2" charset="-78"/>
              </a:rPr>
              <a:t>تشخيص ديابت بارداري معيارهاي خاص خود را دارد، بطوريكه آزمايش‌هاي روتين نظير </a:t>
            </a:r>
            <a:r>
              <a:rPr lang="en-US" dirty="0">
                <a:cs typeface="B Mitra" pitchFamily="2" charset="-78"/>
              </a:rPr>
              <a:t>FBS</a:t>
            </a:r>
            <a:r>
              <a:rPr lang="fa-IR" dirty="0">
                <a:cs typeface="B Mitra" pitchFamily="2" charset="-78"/>
              </a:rPr>
              <a:t> تقريباً هيچ ارزشي در دوران حاملگي ندارد</a:t>
            </a:r>
            <a:r>
              <a:rPr lang="fa-IR" dirty="0" smtClean="0">
                <a:cs typeface="B Mitra" pitchFamily="2" charset="-78"/>
              </a:rPr>
              <a:t>.</a:t>
            </a:r>
            <a:endParaRPr lang="en-US" dirty="0" smtClean="0">
              <a:cs typeface="B Mitra" pitchFamily="2" charset="-78"/>
            </a:endParaRPr>
          </a:p>
          <a:p>
            <a:pPr algn="just" rtl="1"/>
            <a:endParaRPr lang="fa-IR" dirty="0" smtClean="0">
              <a:cs typeface="B Mitra" pitchFamily="2" charset="-78"/>
            </a:endParaRPr>
          </a:p>
          <a:p>
            <a:pPr algn="just" rtl="1"/>
            <a:r>
              <a:rPr lang="fa-IR" dirty="0" smtClean="0">
                <a:cs typeface="B Mitra" pitchFamily="2" charset="-78"/>
              </a:rPr>
              <a:t>با غربالگري ويژه در ماههاي 28 – 24 بارداري تشخيص داده مي‌شود.</a:t>
            </a:r>
            <a:endParaRPr lang="en-US" dirty="0" smtClean="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85720" y="857232"/>
            <a:ext cx="8569325" cy="523875"/>
          </a:xfrm>
          <a:prstGeom prst="rect">
            <a:avLst/>
          </a:prstGeom>
          <a:noFill/>
          <a:ln w="9525">
            <a:noFill/>
            <a:miter lim="800000"/>
            <a:headEnd/>
            <a:tailEnd/>
          </a:ln>
        </p:spPr>
        <p:txBody>
          <a:bodyPr>
            <a:spAutoFit/>
          </a:bodyPr>
          <a:lstStyle/>
          <a:p>
            <a:pPr rtl="1">
              <a:spcBef>
                <a:spcPct val="50000"/>
              </a:spcBef>
              <a:defRPr/>
            </a:pPr>
            <a:r>
              <a:rPr lang="fa-IR" sz="2800" b="0" dirty="0">
                <a:solidFill>
                  <a:srgbClr val="CC0066"/>
                </a:solidFill>
                <a:effectLst>
                  <a:outerShdw blurRad="38100" dist="38100" dir="2700000" algn="tl">
                    <a:srgbClr val="000000">
                      <a:alpha val="43137"/>
                    </a:srgbClr>
                  </a:outerShdw>
                </a:effectLst>
                <a:latin typeface="Arial" charset="0"/>
                <a:cs typeface="B Titr" pitchFamily="2" charset="-78"/>
              </a:rPr>
              <a:t>چرا شيوع ديابت نوع دوم بسرعت در حال افزايش است؟</a:t>
            </a:r>
            <a:endParaRPr lang="en-US" sz="2800" b="0" dirty="0">
              <a:solidFill>
                <a:srgbClr val="CC0066"/>
              </a:solidFill>
              <a:effectLst>
                <a:outerShdw blurRad="38100" dist="38100" dir="2700000" algn="tl">
                  <a:srgbClr val="000000">
                    <a:alpha val="43137"/>
                  </a:srgbClr>
                </a:outerShdw>
              </a:effectLst>
              <a:latin typeface="Arial" charset="0"/>
              <a:cs typeface="B Titr" pitchFamily="2" charset="-78"/>
            </a:endParaRPr>
          </a:p>
        </p:txBody>
      </p:sp>
      <p:sp>
        <p:nvSpPr>
          <p:cNvPr id="12291" name="Text Box 3"/>
          <p:cNvSpPr txBox="1">
            <a:spLocks noChangeArrowheads="1"/>
          </p:cNvSpPr>
          <p:nvPr/>
        </p:nvSpPr>
        <p:spPr bwMode="auto">
          <a:xfrm>
            <a:off x="539750" y="1412875"/>
            <a:ext cx="8280400" cy="366713"/>
          </a:xfrm>
          <a:prstGeom prst="rect">
            <a:avLst/>
          </a:prstGeom>
          <a:noFill/>
          <a:ln w="9525">
            <a:noFill/>
            <a:miter lim="800000"/>
            <a:headEnd/>
            <a:tailEnd/>
          </a:ln>
        </p:spPr>
        <p:txBody>
          <a:bodyPr>
            <a:spAutoFit/>
          </a:bodyPr>
          <a:lstStyle/>
          <a:p>
            <a:pPr algn="r" rtl="1">
              <a:spcBef>
                <a:spcPct val="50000"/>
              </a:spcBef>
            </a:pPr>
            <a:endParaRPr lang="en-US" sz="1800" b="0">
              <a:latin typeface="Arial" charset="0"/>
            </a:endParaRPr>
          </a:p>
        </p:txBody>
      </p:sp>
      <p:sp>
        <p:nvSpPr>
          <p:cNvPr id="36868" name="Text Box 4"/>
          <p:cNvSpPr txBox="1">
            <a:spLocks noChangeArrowheads="1"/>
          </p:cNvSpPr>
          <p:nvPr/>
        </p:nvSpPr>
        <p:spPr bwMode="auto">
          <a:xfrm>
            <a:off x="571472" y="2071678"/>
            <a:ext cx="8143900" cy="3232150"/>
          </a:xfrm>
          <a:prstGeom prst="rect">
            <a:avLst/>
          </a:prstGeom>
          <a:noFill/>
          <a:ln w="9525">
            <a:noFill/>
            <a:miter lim="800000"/>
            <a:headEnd/>
            <a:tailEnd/>
          </a:ln>
        </p:spPr>
        <p:txBody>
          <a:bodyPr wrap="square">
            <a:spAutoFit/>
          </a:bodyPr>
          <a:lstStyle/>
          <a:p>
            <a:pPr marL="342900" indent="-342900" algn="just" rtl="1">
              <a:spcBef>
                <a:spcPct val="50000"/>
              </a:spcBef>
            </a:pPr>
            <a:r>
              <a:rPr lang="fa-IR" dirty="0">
                <a:latin typeface="Arial" charset="0"/>
                <a:cs typeface="B Mitra" pitchFamily="2" charset="-78"/>
              </a:rPr>
              <a:t>1)كاهش فعاليت بدني</a:t>
            </a:r>
          </a:p>
          <a:p>
            <a:pPr marL="342900" indent="-342900" algn="just" rtl="1">
              <a:spcBef>
                <a:spcPct val="50000"/>
              </a:spcBef>
            </a:pPr>
            <a:r>
              <a:rPr lang="fa-IR" dirty="0">
                <a:latin typeface="Arial" charset="0"/>
                <a:cs typeface="B Mitra" pitchFamily="2" charset="-78"/>
              </a:rPr>
              <a:t>2) افزايش توده بدني</a:t>
            </a:r>
          </a:p>
          <a:p>
            <a:pPr marL="342900" indent="-342900" algn="just" rtl="1">
              <a:spcBef>
                <a:spcPct val="50000"/>
              </a:spcBef>
            </a:pPr>
            <a:r>
              <a:rPr lang="fa-IR" dirty="0">
                <a:latin typeface="Arial" charset="0"/>
                <a:cs typeface="B Mitra" pitchFamily="2" charset="-78"/>
              </a:rPr>
              <a:t>3) تغيير تركيب سبد </a:t>
            </a:r>
            <a:r>
              <a:rPr lang="fa-IR" dirty="0" smtClean="0">
                <a:latin typeface="Arial" charset="0"/>
                <a:cs typeface="B Mitra" pitchFamily="2" charset="-78"/>
              </a:rPr>
              <a:t>غذايي </a:t>
            </a:r>
            <a:r>
              <a:rPr lang="fa-IR" dirty="0">
                <a:latin typeface="Arial" charset="0"/>
                <a:cs typeface="B Mitra" pitchFamily="2" charset="-78"/>
              </a:rPr>
              <a:t>و مواد غذايي مصرفي خانوار و عادات تغذيه‌اي</a:t>
            </a:r>
          </a:p>
          <a:p>
            <a:pPr marL="342900" indent="-342900" algn="just" rtl="1">
              <a:spcBef>
                <a:spcPct val="50000"/>
              </a:spcBef>
            </a:pPr>
            <a:r>
              <a:rPr lang="fa-IR" dirty="0">
                <a:latin typeface="Arial" charset="0"/>
                <a:cs typeface="B Mitra" pitchFamily="2" charset="-78"/>
              </a:rPr>
              <a:t>4) افزايش شيوع بيماري فشارخون بالا</a:t>
            </a:r>
          </a:p>
          <a:p>
            <a:pPr marL="342900" indent="-342900" algn="just" rtl="1">
              <a:spcBef>
                <a:spcPct val="50000"/>
              </a:spcBef>
            </a:pPr>
            <a:r>
              <a:rPr lang="fa-IR" dirty="0">
                <a:latin typeface="Arial" charset="0"/>
                <a:cs typeface="B Mitra" pitchFamily="2" charset="-78"/>
              </a:rPr>
              <a:t>5 ) افزايش استرس‌هاي رواني</a:t>
            </a:r>
          </a:p>
          <a:p>
            <a:pPr marL="342900" indent="-342900" algn="just" rtl="1">
              <a:spcBef>
                <a:spcPct val="50000"/>
              </a:spcBef>
            </a:pPr>
            <a:r>
              <a:rPr lang="fa-IR" dirty="0">
                <a:latin typeface="Arial" charset="0"/>
                <a:cs typeface="B Mitra" pitchFamily="2" charset="-78"/>
              </a:rPr>
              <a:t>6)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p:cTn id="12" dur="1000" fill="hold"/>
                                        <p:tgtEl>
                                          <p:spTgt spid="36868"/>
                                        </p:tgtEl>
                                        <p:attrNameLst>
                                          <p:attrName>ppt_w</p:attrName>
                                        </p:attrNameLst>
                                      </p:cBhvr>
                                      <p:tavLst>
                                        <p:tav tm="0">
                                          <p:val>
                                            <p:strVal val="#ppt_w*0.70"/>
                                          </p:val>
                                        </p:tav>
                                        <p:tav tm="100000">
                                          <p:val>
                                            <p:strVal val="#ppt_w"/>
                                          </p:val>
                                        </p:tav>
                                      </p:tavLst>
                                    </p:anim>
                                    <p:anim calcmode="lin" valueType="num">
                                      <p:cBhvr>
                                        <p:cTn id="13" dur="1000" fill="hold"/>
                                        <p:tgtEl>
                                          <p:spTgt spid="36868"/>
                                        </p:tgtEl>
                                        <p:attrNameLst>
                                          <p:attrName>ppt_h</p:attrName>
                                        </p:attrNameLst>
                                      </p:cBhvr>
                                      <p:tavLst>
                                        <p:tav tm="0">
                                          <p:val>
                                            <p:strVal val="#ppt_h"/>
                                          </p:val>
                                        </p:tav>
                                        <p:tav tm="100000">
                                          <p:val>
                                            <p:strVal val="#ppt_h"/>
                                          </p:val>
                                        </p:tav>
                                      </p:tavLst>
                                    </p:anim>
                                    <p:animEffect transition="in" filter="fade">
                                      <p:cBhvr>
                                        <p:cTn id="14"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14282" y="1428736"/>
            <a:ext cx="8643938" cy="3046988"/>
          </a:xfrm>
          <a:prstGeom prst="rect">
            <a:avLst/>
          </a:prstGeom>
          <a:noFill/>
          <a:ln w="9525">
            <a:noFill/>
            <a:miter lim="800000"/>
            <a:headEnd/>
            <a:tailEnd/>
          </a:ln>
          <a:effectLst/>
        </p:spPr>
        <p:txBody>
          <a:bodyPr anchor="ctr">
            <a:spAutoFit/>
          </a:bodyPr>
          <a:lstStyle/>
          <a:p>
            <a:pPr algn="r" rtl="1" eaLnBrk="0" hangingPunct="0">
              <a:defRPr/>
            </a:pP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سابقه وجود ديابت در يكي از اعضاي خانواده (والدين، برادر يا خواهر)</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سابقه ابتلا به ديابت بارداري</a:t>
            </a:r>
            <a:endParaRPr lang="en-US" dirty="0">
              <a:cs typeface="B Mitra" pitchFamily="2" charset="-78"/>
            </a:endParaRPr>
          </a:p>
          <a:p>
            <a:pPr algn="r" rtl="1" eaLnBrk="0" hangingPunct="0">
              <a:buFontTx/>
              <a:buChar char="•"/>
              <a:defRPr/>
            </a:pPr>
            <a:r>
              <a:rPr lang="ar-SA" dirty="0">
                <a:solidFill>
                  <a:srgbClr val="000000"/>
                </a:solidFill>
                <a:latin typeface="Calibri" pitchFamily="34" charset="0"/>
                <a:ea typeface="Times New Roman" pitchFamily="18" charset="0"/>
                <a:cs typeface="B Mitra" pitchFamily="2" charset="-78"/>
              </a:rPr>
              <a:t>سابقة سقط، مرده‌زايي و تولد نوزاد بيشتر از </a:t>
            </a:r>
            <a:r>
              <a:rPr lang="en-US" dirty="0">
                <a:solidFill>
                  <a:srgbClr val="000000"/>
                </a:solidFill>
                <a:latin typeface="Calibri" pitchFamily="34" charset="0"/>
                <a:ea typeface="Times New Roman" pitchFamily="18" charset="0"/>
                <a:cs typeface="B Mitra" pitchFamily="2" charset="-78"/>
              </a:rPr>
              <a:t>kg</a:t>
            </a:r>
            <a:r>
              <a:rPr lang="ar-SA" dirty="0">
                <a:solidFill>
                  <a:srgbClr val="000000"/>
                </a:solidFill>
                <a:latin typeface="Calibri" pitchFamily="34" charset="0"/>
                <a:ea typeface="Times New Roman" pitchFamily="18" charset="0"/>
                <a:cs typeface="B Mitra" pitchFamily="2" charset="-78"/>
              </a:rPr>
              <a:t>4</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حاملگي</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افراد مبتلا به بيماري فشارخون بالا</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افراد چاق يا داراي اضافه وزن</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افزايش كلسترول و يا تري گليسيريد خون و كاهش </a:t>
            </a:r>
            <a:r>
              <a:rPr lang="en-US" dirty="0">
                <a:latin typeface="Calibri" pitchFamily="34" charset="0"/>
                <a:ea typeface="Times New Roman" pitchFamily="18" charset="0"/>
                <a:cs typeface="B Mitra" pitchFamily="2" charset="-78"/>
              </a:rPr>
              <a:t>HDL</a:t>
            </a:r>
            <a:r>
              <a:rPr lang="fa-IR" dirty="0">
                <a:latin typeface="Calibri" pitchFamily="34" charset="0"/>
                <a:ea typeface="Times New Roman" pitchFamily="18" charset="0"/>
                <a:cs typeface="B Mitra" pitchFamily="2" charset="-78"/>
              </a:rPr>
              <a:t> (چربي خوب خون)</a:t>
            </a:r>
            <a:endParaRPr lang="fa-IR" dirty="0">
              <a:cs typeface="B Mitra" pitchFamily="2" charset="-78"/>
            </a:endParaRPr>
          </a:p>
        </p:txBody>
      </p:sp>
      <p:sp>
        <p:nvSpPr>
          <p:cNvPr id="3" name="TextBox 2"/>
          <p:cNvSpPr txBox="1"/>
          <p:nvPr/>
        </p:nvSpPr>
        <p:spPr>
          <a:xfrm>
            <a:off x="323564" y="500042"/>
            <a:ext cx="8572528" cy="523220"/>
          </a:xfrm>
          <a:prstGeom prst="rect">
            <a:avLst/>
          </a:prstGeom>
          <a:noFill/>
        </p:spPr>
        <p:txBody>
          <a:bodyPr wrap="square" rtlCol="0">
            <a:spAutoFit/>
          </a:bodyPr>
          <a:lstStyle/>
          <a:p>
            <a:pPr algn="r" rtl="1" eaLnBrk="0" hangingPunct="0">
              <a:defRPr/>
            </a:pPr>
            <a:r>
              <a:rPr lang="fa-IR" sz="2800" dirty="0" smtClean="0">
                <a:solidFill>
                  <a:srgbClr val="993366"/>
                </a:solidFill>
                <a:effectLst>
                  <a:outerShdw blurRad="38100" dist="38100" dir="2700000" algn="tl">
                    <a:srgbClr val="000000">
                      <a:alpha val="43137"/>
                    </a:srgbClr>
                  </a:outerShdw>
                </a:effectLst>
                <a:latin typeface="Calibri" pitchFamily="34" charset="0"/>
                <a:ea typeface="Times New Roman" pitchFamily="18" charset="0"/>
                <a:cs typeface="B Titr" pitchFamily="2" charset="-78"/>
              </a:rPr>
              <a:t>چه كساني بايد از نظر داشتن ديابت نوع 2 مورد بررسي قرار گيرند؟</a:t>
            </a:r>
            <a:endParaRPr lang="en-US" sz="2800" dirty="0">
              <a:solidFill>
                <a:srgbClr val="993366"/>
              </a:solidFill>
              <a:effectLst>
                <a:outerShdw blurRad="38100" dist="38100" dir="2700000" algn="tl">
                  <a:srgbClr val="000000">
                    <a:alpha val="43137"/>
                  </a:srgbClr>
                </a:outerShdw>
              </a:effectLst>
              <a:latin typeface="Calibri" pitchFamily="34" charset="0"/>
              <a:ea typeface="Times New Roman" pitchFamily="18" charset="0"/>
              <a:cs typeface="B Tit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1"/>
                                        </p:tgtEl>
                                        <p:attrNameLst>
                                          <p:attrName>style.visibility</p:attrName>
                                        </p:attrNameLst>
                                      </p:cBhvr>
                                      <p:to>
                                        <p:strVal val="visible"/>
                                      </p:to>
                                    </p:set>
                                    <p:animEffect transition="in" filter="checkerboard(across)">
                                      <p:cBhvr>
                                        <p:cTn id="7" dur="500"/>
                                        <p:tgtEl>
                                          <p:spTgt spid="6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Image1.gif"/>
          <p:cNvPicPr>
            <a:picLocks noChangeAspect="1"/>
          </p:cNvPicPr>
          <p:nvPr/>
        </p:nvPicPr>
        <p:blipFill>
          <a:blip r:embed="rId2"/>
          <a:srcRect/>
          <a:stretch>
            <a:fillRect/>
          </a:stretch>
        </p:blipFill>
        <p:spPr bwMode="auto">
          <a:xfrm>
            <a:off x="2286000" y="500063"/>
            <a:ext cx="4195763" cy="59467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00113" y="2349500"/>
            <a:ext cx="7416800" cy="1431925"/>
          </a:xfrm>
          <a:prstGeom prst="rect">
            <a:avLst/>
          </a:prstGeom>
          <a:noFill/>
          <a:ln w="9525">
            <a:noFill/>
            <a:miter lim="800000"/>
            <a:headEnd/>
            <a:tailEnd/>
          </a:ln>
          <a:effectLst/>
        </p:spPr>
        <p:txBody>
          <a:bodyPr>
            <a:spAutoFit/>
          </a:bodyPr>
          <a:lstStyle/>
          <a:p>
            <a:pPr>
              <a:defRPr/>
            </a:pPr>
            <a:r>
              <a:rPr lang="ar-SA" sz="4400">
                <a:effectLst>
                  <a:outerShdw blurRad="38100" dist="38100" dir="2700000" algn="tl">
                    <a:srgbClr val="FFFFFF"/>
                  </a:outerShdw>
                </a:effectLst>
                <a:cs typeface="B Homa" pitchFamily="2" charset="-78"/>
              </a:rPr>
              <a:t>معيارهاي تشخيص و هدف درمان</a:t>
            </a:r>
            <a:br>
              <a:rPr lang="ar-SA" sz="4400">
                <a:effectLst>
                  <a:outerShdw blurRad="38100" dist="38100" dir="2700000" algn="tl">
                    <a:srgbClr val="FFFFFF"/>
                  </a:outerShdw>
                </a:effectLst>
                <a:cs typeface="B Homa" pitchFamily="2" charset="-78"/>
              </a:rPr>
            </a:br>
            <a:r>
              <a:rPr lang="ar-SA" sz="4400">
                <a:effectLst>
                  <a:outerShdw blurRad="38100" dist="38100" dir="2700000" algn="tl">
                    <a:srgbClr val="FFFFFF"/>
                  </a:outerShdw>
                </a:effectLst>
                <a:cs typeface="B Homa" pitchFamily="2" charset="-78"/>
              </a:rPr>
              <a:t>( مصوبات كميته</a:t>
            </a:r>
            <a:r>
              <a:rPr lang="fa-IR" sz="4400">
                <a:effectLst>
                  <a:outerShdw blurRad="38100" dist="38100" dir="2700000" algn="tl">
                    <a:srgbClr val="FFFFFF"/>
                  </a:outerShdw>
                </a:effectLst>
                <a:cs typeface="B Homa" pitchFamily="2" charset="-78"/>
              </a:rPr>
              <a:t>‌</a:t>
            </a:r>
            <a:r>
              <a:rPr lang="ar-SA" sz="4400">
                <a:effectLst>
                  <a:outerShdw blurRad="38100" dist="38100" dir="2700000" algn="tl">
                    <a:srgbClr val="FFFFFF"/>
                  </a:outerShdw>
                </a:effectLst>
                <a:cs typeface="B Homa" pitchFamily="2" charset="-78"/>
              </a:rPr>
              <a:t> كشوري ديابت)</a:t>
            </a:r>
            <a:endParaRPr lang="en-US" sz="4400">
              <a:effectLst>
                <a:outerShdw blurRad="38100" dist="38100" dir="2700000" algn="tl">
                  <a:srgbClr val="FFFFFF"/>
                </a:outerShdw>
              </a:effectLst>
              <a:cs typeface="B Homa" pitchFamily="2" charset="-78"/>
            </a:endParaRPr>
          </a:p>
        </p:txBody>
      </p:sp>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625600" y="2190750"/>
            <a:ext cx="5886450" cy="1446213"/>
          </a:xfrm>
          <a:prstGeom prst="rect">
            <a:avLst/>
          </a:prstGeom>
          <a:noFill/>
          <a:ln w="9525">
            <a:noFill/>
            <a:miter lim="800000"/>
            <a:headEnd/>
            <a:tailEnd/>
          </a:ln>
        </p:spPr>
        <p:txBody>
          <a:bodyPr wrap="none">
            <a:spAutoFit/>
          </a:bodyPr>
          <a:lstStyle/>
          <a:p>
            <a:pPr rtl="1">
              <a:spcBef>
                <a:spcPct val="20000"/>
              </a:spcBef>
              <a:buClr>
                <a:srgbClr val="660066"/>
              </a:buClr>
              <a:buSzPct val="80000"/>
              <a:buFont typeface="Wingdings" pitchFamily="2" charset="2"/>
              <a:buNone/>
            </a:pPr>
            <a:r>
              <a:rPr lang="ar-SA" sz="4000">
                <a:cs typeface="B Titr" pitchFamily="2" charset="-78"/>
              </a:rPr>
              <a:t>قند پلاسماي خون وريدي ناشتا </a:t>
            </a:r>
            <a:endParaRPr lang="fa-IR" sz="4000">
              <a:cs typeface="B Titr" pitchFamily="2" charset="-78"/>
            </a:endParaRPr>
          </a:p>
          <a:p>
            <a:pPr rtl="1">
              <a:spcBef>
                <a:spcPct val="20000"/>
              </a:spcBef>
              <a:buClr>
                <a:srgbClr val="660066"/>
              </a:buClr>
              <a:buSzPct val="80000"/>
              <a:buFont typeface="Wingdings" pitchFamily="2" charset="2"/>
              <a:buNone/>
            </a:pPr>
            <a:r>
              <a:rPr lang="ar-SA" sz="4000">
                <a:cs typeface="B Titr" pitchFamily="2" charset="-78"/>
              </a:rPr>
              <a:t>كمتر از </a:t>
            </a:r>
            <a:r>
              <a:rPr lang="en-US" sz="4000">
                <a:solidFill>
                  <a:srgbClr val="CC0066"/>
                </a:solidFill>
                <a:cs typeface="B Titr" pitchFamily="2" charset="-78"/>
              </a:rPr>
              <a:t>mg/dl</a:t>
            </a:r>
            <a:r>
              <a:rPr lang="ar-SA" sz="4000">
                <a:cs typeface="B Titr" pitchFamily="2" charset="-78"/>
              </a:rPr>
              <a:t> </a:t>
            </a:r>
            <a:r>
              <a:rPr lang="ar-SA" sz="4000">
                <a:solidFill>
                  <a:srgbClr val="CC0066"/>
                </a:solidFill>
                <a:cs typeface="B Titr" pitchFamily="2" charset="-78"/>
              </a:rPr>
              <a:t>1</a:t>
            </a:r>
            <a:r>
              <a:rPr lang="fa-IR" sz="4000">
                <a:solidFill>
                  <a:srgbClr val="CC0066"/>
                </a:solidFill>
                <a:cs typeface="B Titr" pitchFamily="2" charset="-78"/>
              </a:rPr>
              <a:t>0</a:t>
            </a:r>
            <a:r>
              <a:rPr lang="ar-SA" sz="4000">
                <a:solidFill>
                  <a:srgbClr val="CC0066"/>
                </a:solidFill>
                <a:cs typeface="B Titr" pitchFamily="2" charset="-78"/>
              </a:rPr>
              <a:t>0</a:t>
            </a:r>
            <a:r>
              <a:rPr lang="ar-SA" sz="4000">
                <a:cs typeface="B Titr" pitchFamily="2" charset="-78"/>
              </a:rPr>
              <a:t>طبيعي است.</a:t>
            </a:r>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95288" y="2133600"/>
            <a:ext cx="8262937" cy="1300163"/>
          </a:xfrm>
          <a:prstGeom prst="rect">
            <a:avLst/>
          </a:prstGeom>
          <a:noFill/>
          <a:ln w="9525">
            <a:noFill/>
            <a:miter lim="800000"/>
            <a:headEnd/>
            <a:tailEnd/>
          </a:ln>
        </p:spPr>
        <p:txBody>
          <a:bodyPr>
            <a:spAutoFit/>
          </a:bodyPr>
          <a:lstStyle/>
          <a:p>
            <a:pPr algn="r" rtl="1">
              <a:spcBef>
                <a:spcPct val="20000"/>
              </a:spcBef>
              <a:buClr>
                <a:srgbClr val="660066"/>
              </a:buClr>
              <a:buSzPct val="80000"/>
              <a:buFont typeface="Wingdings" pitchFamily="2" charset="2"/>
              <a:buNone/>
            </a:pPr>
            <a:r>
              <a:rPr lang="ar-SA" sz="3600">
                <a:cs typeface="B Titr" pitchFamily="2" charset="-78"/>
              </a:rPr>
              <a:t>دو نوبت قند پلاسماي خون وريدي ناشتا مساوي يا </a:t>
            </a:r>
            <a:endParaRPr lang="en-US" sz="3600">
              <a:cs typeface="B Titr" pitchFamily="2" charset="-78"/>
            </a:endParaRPr>
          </a:p>
          <a:p>
            <a:pPr algn="r" rtl="1">
              <a:spcBef>
                <a:spcPct val="20000"/>
              </a:spcBef>
              <a:buClr>
                <a:srgbClr val="660066"/>
              </a:buClr>
              <a:buSzPct val="80000"/>
              <a:buFont typeface="Wingdings" pitchFamily="2" charset="2"/>
              <a:buNone/>
            </a:pPr>
            <a:r>
              <a:rPr lang="ar-SA" sz="3600">
                <a:cs typeface="B Titr" pitchFamily="2" charset="-78"/>
              </a:rPr>
              <a:t>بيشتر از</a:t>
            </a:r>
            <a:r>
              <a:rPr lang="en-US" sz="3600">
                <a:cs typeface="B Titr" pitchFamily="2" charset="-78"/>
              </a:rPr>
              <a:t> </a:t>
            </a:r>
            <a:r>
              <a:rPr lang="ar-SA" sz="3600">
                <a:cs typeface="B Titr" pitchFamily="2" charset="-78"/>
              </a:rPr>
              <a:t> </a:t>
            </a:r>
            <a:r>
              <a:rPr lang="en-US" sz="3600">
                <a:solidFill>
                  <a:srgbClr val="800080"/>
                </a:solidFill>
                <a:cs typeface="B Titr" pitchFamily="2" charset="-78"/>
              </a:rPr>
              <a:t>mg/dl</a:t>
            </a:r>
            <a:r>
              <a:rPr lang="ar-SA" sz="3600">
                <a:solidFill>
                  <a:srgbClr val="800080"/>
                </a:solidFill>
                <a:cs typeface="B Titr" pitchFamily="2" charset="-78"/>
              </a:rPr>
              <a:t> 126</a:t>
            </a:r>
            <a:r>
              <a:rPr lang="en-US" sz="3600">
                <a:cs typeface="B Titr" pitchFamily="2" charset="-78"/>
              </a:rPr>
              <a:t> </a:t>
            </a:r>
            <a:r>
              <a:rPr lang="ar-SA" sz="3600">
                <a:cs typeface="B Titr" pitchFamily="2" charset="-78"/>
              </a:rPr>
              <a:t>باشد.</a:t>
            </a:r>
          </a:p>
        </p:txBody>
      </p:sp>
      <p:sp>
        <p:nvSpPr>
          <p:cNvPr id="6149" name="Rectangle 5"/>
          <p:cNvSpPr>
            <a:spLocks noChangeArrowheads="1"/>
          </p:cNvSpPr>
          <p:nvPr/>
        </p:nvSpPr>
        <p:spPr bwMode="auto">
          <a:xfrm>
            <a:off x="5219700" y="981075"/>
            <a:ext cx="2720975" cy="641350"/>
          </a:xfrm>
          <a:prstGeom prst="rect">
            <a:avLst/>
          </a:prstGeom>
          <a:noFill/>
          <a:ln w="9525">
            <a:noFill/>
            <a:miter lim="800000"/>
            <a:headEnd/>
            <a:tailEnd/>
          </a:ln>
          <a:effectLst/>
        </p:spPr>
        <p:txBody>
          <a:bodyPr wrap="none">
            <a:spAutoFit/>
          </a:bodyPr>
          <a:lstStyle/>
          <a:p>
            <a:pPr algn="l">
              <a:defRPr/>
            </a:pPr>
            <a:r>
              <a:rPr lang="fa-IR" sz="3600">
                <a:solidFill>
                  <a:srgbClr val="660066"/>
                </a:solidFill>
                <a:effectLst>
                  <a:outerShdw blurRad="38100" dist="38100" dir="2700000" algn="tl">
                    <a:srgbClr val="000000"/>
                  </a:outerShdw>
                </a:effectLst>
                <a:cs typeface="B Titr" pitchFamily="2" charset="-78"/>
              </a:rPr>
              <a:t>تشخيص ديابت :</a:t>
            </a:r>
            <a:endParaRPr lang="en-US" sz="3600">
              <a:solidFill>
                <a:srgbClr val="660066"/>
              </a:solidFill>
              <a:effectLst>
                <a:outerShdw blurRad="38100" dist="38100" dir="2700000" algn="tl">
                  <a:srgbClr val="000000"/>
                </a:outerShdw>
              </a:effectLst>
              <a:cs typeface="B Titr" pitchFamily="2" charset="-78"/>
            </a:endParaRPr>
          </a:p>
        </p:txBody>
      </p:sp>
      <p:sp>
        <p:nvSpPr>
          <p:cNvPr id="17412" name="Text Box 6"/>
          <p:cNvSpPr txBox="1">
            <a:spLocks noChangeArrowheads="1"/>
          </p:cNvSpPr>
          <p:nvPr/>
        </p:nvSpPr>
        <p:spPr bwMode="auto">
          <a:xfrm>
            <a:off x="1331913" y="4149725"/>
            <a:ext cx="5543550" cy="579438"/>
          </a:xfrm>
          <a:prstGeom prst="rect">
            <a:avLst/>
          </a:prstGeom>
          <a:noFill/>
          <a:ln w="9525">
            <a:noFill/>
            <a:miter lim="800000"/>
            <a:headEnd/>
            <a:tailEnd/>
          </a:ln>
        </p:spPr>
        <p:txBody>
          <a:bodyPr>
            <a:spAutoFit/>
          </a:bodyPr>
          <a:lstStyle/>
          <a:p>
            <a:pPr algn="l">
              <a:spcBef>
                <a:spcPct val="50000"/>
              </a:spcBef>
            </a:pPr>
            <a:r>
              <a:rPr lang="en-US" sz="3200">
                <a:solidFill>
                  <a:srgbClr val="CC0066"/>
                </a:solidFill>
              </a:rPr>
              <a:t>FBS ≥ 126 mg/dl</a:t>
            </a:r>
            <a:endParaRPr lang="en-US" sz="3200">
              <a:solidFill>
                <a:srgbClr val="CC0066"/>
              </a:solidFill>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258888" y="1268413"/>
            <a:ext cx="6697662" cy="1465262"/>
          </a:xfrm>
          <a:prstGeom prst="rect">
            <a:avLst/>
          </a:prstGeom>
          <a:noFill/>
          <a:ln w="9525">
            <a:noFill/>
            <a:miter lim="800000"/>
            <a:headEnd/>
            <a:tailEnd/>
          </a:ln>
        </p:spPr>
        <p:txBody>
          <a:bodyPr>
            <a:spAutoFit/>
          </a:bodyPr>
          <a:lstStyle/>
          <a:p>
            <a:pPr>
              <a:spcBef>
                <a:spcPct val="50000"/>
              </a:spcBef>
            </a:pPr>
            <a:r>
              <a:rPr lang="en-US" sz="3600">
                <a:solidFill>
                  <a:srgbClr val="800080"/>
                </a:solidFill>
              </a:rPr>
              <a:t>IFG = Impaired Fasting Glucose</a:t>
            </a:r>
          </a:p>
          <a:p>
            <a:pPr>
              <a:spcBef>
                <a:spcPct val="50000"/>
              </a:spcBef>
            </a:pPr>
            <a:r>
              <a:rPr lang="fa-IR" sz="3600" b="0">
                <a:solidFill>
                  <a:srgbClr val="800080"/>
                </a:solidFill>
                <a:cs typeface="B Zar" pitchFamily="2" charset="-78"/>
              </a:rPr>
              <a:t>قند ناشتاي مختل</a:t>
            </a:r>
            <a:endParaRPr lang="en-US" sz="3600" b="0">
              <a:solidFill>
                <a:srgbClr val="800080"/>
              </a:solidFill>
              <a:cs typeface="B Zar" pitchFamily="2" charset="-78"/>
            </a:endParaRPr>
          </a:p>
        </p:txBody>
      </p:sp>
      <p:sp>
        <p:nvSpPr>
          <p:cNvPr id="18435" name="Text Box 5"/>
          <p:cNvSpPr txBox="1">
            <a:spLocks noChangeArrowheads="1"/>
          </p:cNvSpPr>
          <p:nvPr/>
        </p:nvSpPr>
        <p:spPr bwMode="auto">
          <a:xfrm>
            <a:off x="1042988" y="3068638"/>
            <a:ext cx="7272337" cy="701675"/>
          </a:xfrm>
          <a:prstGeom prst="rect">
            <a:avLst/>
          </a:prstGeom>
          <a:noFill/>
          <a:ln w="9525">
            <a:noFill/>
            <a:miter lim="800000"/>
            <a:headEnd/>
            <a:tailEnd/>
          </a:ln>
        </p:spPr>
        <p:txBody>
          <a:bodyPr>
            <a:spAutoFit/>
          </a:bodyPr>
          <a:lstStyle/>
          <a:p>
            <a:pPr>
              <a:spcBef>
                <a:spcPct val="50000"/>
              </a:spcBef>
            </a:pPr>
            <a:r>
              <a:rPr lang="en-US" sz="4000" i="1"/>
              <a:t> 100</a:t>
            </a:r>
            <a:r>
              <a:rPr lang="en-US" sz="2800" i="1"/>
              <a:t>mg/dl</a:t>
            </a:r>
            <a:r>
              <a:rPr lang="en-US" sz="4000" i="1"/>
              <a:t> ≤ FBS </a:t>
            </a:r>
            <a:r>
              <a:rPr lang="en-US" sz="4000" i="1">
                <a:cs typeface="Times New Roman" pitchFamily="18" charset="0"/>
              </a:rPr>
              <a:t>&lt; 126 </a:t>
            </a:r>
            <a:r>
              <a:rPr lang="en-US" sz="2800" i="1">
                <a:cs typeface="Times New Roman" pitchFamily="18" charset="0"/>
              </a:rPr>
              <a:t>mg/dl</a:t>
            </a: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857375"/>
            <a:ext cx="8786813" cy="2816225"/>
          </a:xfrm>
          <a:prstGeom prst="rect">
            <a:avLst/>
          </a:prstGeom>
          <a:noFill/>
          <a:ln w="9525">
            <a:noFill/>
            <a:miter lim="800000"/>
            <a:headEnd/>
            <a:tailEnd/>
          </a:ln>
        </p:spPr>
        <p:txBody>
          <a:bodyPr anchor="ctr">
            <a:spAutoFit/>
          </a:bodyPr>
          <a:lstStyle/>
          <a:p>
            <a:pPr algn="r" rtl="1" eaLnBrk="0" hangingPunct="0">
              <a:lnSpc>
                <a:spcPct val="150000"/>
              </a:lnSpc>
              <a:tabLst>
                <a:tab pos="457200" algn="l"/>
              </a:tabLst>
            </a:pPr>
            <a:r>
              <a:rPr lang="ar-SA" dirty="0">
                <a:ea typeface="Times New Roman" pitchFamily="18" charset="0"/>
                <a:cs typeface="B Mitra" pitchFamily="2" charset="-78"/>
              </a:rPr>
              <a:t>ديابت‌مليتوس از گروه بيماريهاي متابوليك و يك اختلال چند عاملي (</a:t>
            </a:r>
            <a:r>
              <a:rPr lang="en-US" dirty="0">
                <a:ea typeface="Times New Roman" pitchFamily="18" charset="0"/>
                <a:cs typeface="B Mitra" pitchFamily="2" charset="-78"/>
              </a:rPr>
              <a:t>(Multifactor</a:t>
            </a:r>
            <a:r>
              <a:rPr lang="ar-SA" dirty="0">
                <a:ea typeface="Times New Roman" pitchFamily="18" charset="0"/>
                <a:cs typeface="B Mitra" pitchFamily="2" charset="-78"/>
              </a:rPr>
              <a:t> </a:t>
            </a:r>
            <a:r>
              <a:rPr lang="ar-SA" dirty="0" smtClean="0">
                <a:ea typeface="Times New Roman" pitchFamily="18" charset="0"/>
                <a:cs typeface="B Mitra" pitchFamily="2" charset="-78"/>
              </a:rPr>
              <a:t>است، </a:t>
            </a:r>
            <a:r>
              <a:rPr lang="ar-SA" dirty="0">
                <a:ea typeface="Times New Roman" pitchFamily="18" charset="0"/>
                <a:cs typeface="B Mitra" pitchFamily="2" charset="-78"/>
              </a:rPr>
              <a:t>كه با افزايش مزمن قند خون يا هيپرگليسمي </a:t>
            </a:r>
            <a:r>
              <a:rPr lang="ar-SA" dirty="0" smtClean="0">
                <a:ea typeface="Times New Roman" pitchFamily="18" charset="0"/>
                <a:cs typeface="B Mitra" pitchFamily="2" charset="-78"/>
              </a:rPr>
              <a:t>(طبق </a:t>
            </a:r>
            <a:r>
              <a:rPr lang="ar-SA" dirty="0">
                <a:ea typeface="Times New Roman" pitchFamily="18" charset="0"/>
                <a:cs typeface="B Mitra" pitchFamily="2" charset="-78"/>
              </a:rPr>
              <a:t>معيارهاي </a:t>
            </a:r>
            <a:r>
              <a:rPr lang="ar-SA" dirty="0" smtClean="0">
                <a:ea typeface="Times New Roman" pitchFamily="18" charset="0"/>
                <a:cs typeface="B Mitra" pitchFamily="2" charset="-78"/>
              </a:rPr>
              <a:t>تشخيصي) </a:t>
            </a:r>
            <a:r>
              <a:rPr lang="ar-SA" dirty="0">
                <a:ea typeface="Times New Roman" pitchFamily="18" charset="0"/>
                <a:cs typeface="B Mitra" pitchFamily="2" charset="-78"/>
              </a:rPr>
              <a:t>مشخص مي‌شود و ناشي از اختلال ترشح و يا عمل انسولين و يا هر دوي آنهاست.</a:t>
            </a:r>
            <a:endParaRPr lang="en-US" dirty="0">
              <a:ea typeface="Times New Roman" pitchFamily="18" charset="0"/>
              <a:cs typeface="B Mitra" pitchFamily="2" charset="-78"/>
            </a:endParaRPr>
          </a:p>
          <a:p>
            <a:pPr algn="r" eaLnBrk="0" hangingPunct="0">
              <a:lnSpc>
                <a:spcPct val="150000"/>
              </a:lnSpc>
              <a:tabLst>
                <a:tab pos="457200" algn="l"/>
              </a:tabLst>
            </a:pPr>
            <a:r>
              <a:rPr lang="en-US" dirty="0">
                <a:ea typeface="Times New Roman" pitchFamily="18" charset="0"/>
                <a:cs typeface="B Mitra" pitchFamily="2" charset="-78"/>
              </a:rPr>
              <a:t>    </a:t>
            </a:r>
            <a:r>
              <a:rPr lang="ar-SA" dirty="0">
                <a:ea typeface="Times New Roman" pitchFamily="18" charset="0"/>
                <a:cs typeface="B Mitra" pitchFamily="2" charset="-78"/>
              </a:rPr>
              <a:t>ديابت مليتوس شامل مجموعه‌اي از اختلالات است كه با هيپرگليسمي مزمن و </a:t>
            </a:r>
            <a:r>
              <a:rPr lang="en-US" dirty="0">
                <a:ea typeface="Times New Roman" pitchFamily="18" charset="0"/>
                <a:cs typeface="B Mitra" pitchFamily="2" charset="-78"/>
              </a:rPr>
              <a:t>.</a:t>
            </a:r>
            <a:r>
              <a:rPr lang="ar-SA" dirty="0">
                <a:ea typeface="Times New Roman" pitchFamily="18" charset="0"/>
                <a:cs typeface="B Mitra" pitchFamily="2" charset="-78"/>
              </a:rPr>
              <a:t>اختلال متابوليسم كربوهيدرات، چربي و پروتئين همراهند</a:t>
            </a:r>
            <a:endParaRPr lang="en-US" dirty="0"/>
          </a:p>
        </p:txBody>
      </p:sp>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9750" y="1268413"/>
            <a:ext cx="8064500" cy="1952625"/>
          </a:xfrm>
          <a:prstGeom prst="rect">
            <a:avLst/>
          </a:prstGeom>
          <a:noFill/>
          <a:ln w="9525">
            <a:noFill/>
            <a:miter lim="800000"/>
            <a:headEnd/>
            <a:tailEnd/>
          </a:ln>
        </p:spPr>
        <p:txBody>
          <a:bodyPr>
            <a:spAutoFit/>
          </a:bodyPr>
          <a:lstStyle/>
          <a:p>
            <a:pPr>
              <a:spcBef>
                <a:spcPct val="50000"/>
              </a:spcBef>
            </a:pPr>
            <a:r>
              <a:rPr lang="en-US" sz="3600">
                <a:solidFill>
                  <a:srgbClr val="800080"/>
                </a:solidFill>
              </a:rPr>
              <a:t>IGT = Impaired Glucose Tolerance Test </a:t>
            </a:r>
          </a:p>
          <a:p>
            <a:pPr>
              <a:spcBef>
                <a:spcPct val="50000"/>
              </a:spcBef>
            </a:pPr>
            <a:r>
              <a:rPr lang="fa-IR" sz="3600" b="0">
                <a:solidFill>
                  <a:srgbClr val="800080"/>
                </a:solidFill>
                <a:cs typeface="B Zar" pitchFamily="2" charset="-78"/>
              </a:rPr>
              <a:t>اختلال تحمل گلوكز </a:t>
            </a:r>
            <a:r>
              <a:rPr lang="fa-IR" sz="3200" b="0">
                <a:solidFill>
                  <a:srgbClr val="800080"/>
                </a:solidFill>
                <a:cs typeface="B Zar" pitchFamily="2" charset="-78"/>
              </a:rPr>
              <a:t>( 2 ساعت بعد از مصرف 75 گرم گلوكز خوراكي)</a:t>
            </a:r>
            <a:endParaRPr lang="en-US" sz="3200" b="0">
              <a:solidFill>
                <a:srgbClr val="800080"/>
              </a:solidFill>
              <a:cs typeface="B Zar" pitchFamily="2" charset="-78"/>
            </a:endParaRPr>
          </a:p>
        </p:txBody>
      </p:sp>
      <p:sp>
        <p:nvSpPr>
          <p:cNvPr id="19459" name="Text Box 5"/>
          <p:cNvSpPr txBox="1">
            <a:spLocks noChangeArrowheads="1"/>
          </p:cNvSpPr>
          <p:nvPr/>
        </p:nvSpPr>
        <p:spPr bwMode="auto">
          <a:xfrm>
            <a:off x="1042988" y="3573463"/>
            <a:ext cx="7272337" cy="701675"/>
          </a:xfrm>
          <a:prstGeom prst="rect">
            <a:avLst/>
          </a:prstGeom>
          <a:noFill/>
          <a:ln w="9525">
            <a:noFill/>
            <a:miter lim="800000"/>
            <a:headEnd/>
            <a:tailEnd/>
          </a:ln>
        </p:spPr>
        <p:txBody>
          <a:bodyPr>
            <a:spAutoFit/>
          </a:bodyPr>
          <a:lstStyle/>
          <a:p>
            <a:pPr>
              <a:spcBef>
                <a:spcPct val="50000"/>
              </a:spcBef>
            </a:pPr>
            <a:r>
              <a:rPr lang="en-US" sz="4000" i="1"/>
              <a:t>140</a:t>
            </a:r>
            <a:r>
              <a:rPr lang="en-US" sz="2800" i="1"/>
              <a:t> mg/dl</a:t>
            </a:r>
            <a:r>
              <a:rPr lang="en-US" sz="4000" i="1"/>
              <a:t> ≤ BS </a:t>
            </a:r>
            <a:r>
              <a:rPr lang="en-US" sz="4000" i="1">
                <a:cs typeface="Times New Roman" pitchFamily="18" charset="0"/>
              </a:rPr>
              <a:t>&lt; 200 </a:t>
            </a:r>
            <a:r>
              <a:rPr lang="en-US" sz="2800" i="1">
                <a:cs typeface="Times New Roman" pitchFamily="18" charset="0"/>
              </a:rPr>
              <a:t>mg/dl</a:t>
            </a:r>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971550" y="1916113"/>
            <a:ext cx="7200900" cy="762000"/>
          </a:xfrm>
          <a:prstGeom prst="rect">
            <a:avLst/>
          </a:prstGeom>
          <a:noFill/>
          <a:ln w="9525">
            <a:noFill/>
            <a:miter lim="800000"/>
            <a:headEnd/>
            <a:tailEnd/>
          </a:ln>
        </p:spPr>
        <p:txBody>
          <a:bodyPr>
            <a:spAutoFit/>
          </a:bodyPr>
          <a:lstStyle/>
          <a:p>
            <a:pPr>
              <a:spcBef>
                <a:spcPct val="50000"/>
              </a:spcBef>
            </a:pPr>
            <a:r>
              <a:rPr lang="en-US" sz="4400" b="0">
                <a:solidFill>
                  <a:srgbClr val="800080"/>
                </a:solidFill>
              </a:rPr>
              <a:t>Prediabetes  =  IFG  or  IGT</a:t>
            </a:r>
          </a:p>
        </p:txBody>
      </p:sp>
      <p:sp>
        <p:nvSpPr>
          <p:cNvPr id="20483" name="Text Box 5"/>
          <p:cNvSpPr txBox="1">
            <a:spLocks noChangeArrowheads="1"/>
          </p:cNvSpPr>
          <p:nvPr/>
        </p:nvSpPr>
        <p:spPr bwMode="auto">
          <a:xfrm>
            <a:off x="684213" y="3573463"/>
            <a:ext cx="7924800" cy="2062162"/>
          </a:xfrm>
          <a:prstGeom prst="rect">
            <a:avLst/>
          </a:prstGeom>
          <a:solidFill>
            <a:srgbClr val="FFCCFF"/>
          </a:solidFill>
          <a:ln w="28575">
            <a:solidFill>
              <a:schemeClr val="tx1"/>
            </a:solidFill>
            <a:miter lim="800000"/>
            <a:headEnd/>
            <a:tailEnd/>
          </a:ln>
        </p:spPr>
        <p:txBody>
          <a:bodyPr>
            <a:spAutoFit/>
          </a:bodyPr>
          <a:lstStyle/>
          <a:p>
            <a:pPr algn="just" rtl="1">
              <a:spcBef>
                <a:spcPct val="50000"/>
              </a:spcBef>
            </a:pPr>
            <a:r>
              <a:rPr lang="fa-IR" sz="3200" b="0" dirty="0">
                <a:latin typeface="Arial" charset="0"/>
                <a:cs typeface="B Mitra" pitchFamily="2" charset="-78"/>
              </a:rPr>
              <a:t>بيش از يك‌چهارم مبتلايان به </a:t>
            </a:r>
            <a:r>
              <a:rPr lang="en-US" sz="3200" b="0" dirty="0">
                <a:cs typeface="B Mitra" pitchFamily="2" charset="-78"/>
              </a:rPr>
              <a:t>IGT</a:t>
            </a:r>
            <a:r>
              <a:rPr lang="fa-IR" sz="3200" b="0" dirty="0">
                <a:latin typeface="Arial" charset="0"/>
                <a:cs typeface="B Mitra" pitchFamily="2" charset="-78"/>
              </a:rPr>
              <a:t> و حدود  8 ـ 3%  مبتلايان به </a:t>
            </a:r>
            <a:r>
              <a:rPr lang="en-US" sz="3200" b="0" dirty="0">
                <a:cs typeface="B Mitra" pitchFamily="2" charset="-78"/>
              </a:rPr>
              <a:t>IFG</a:t>
            </a:r>
            <a:r>
              <a:rPr lang="fa-IR" sz="3200" b="0" dirty="0">
                <a:latin typeface="Arial" charset="0"/>
                <a:cs typeface="B Mitra" pitchFamily="2" charset="-78"/>
              </a:rPr>
              <a:t> </a:t>
            </a:r>
            <a:r>
              <a:rPr lang="fa-IR" sz="3200" b="0" dirty="0" smtClean="0">
                <a:latin typeface="Arial" charset="0"/>
                <a:cs typeface="B Mitra" pitchFamily="2" charset="-78"/>
              </a:rPr>
              <a:t>در 3 الي 5 سال </a:t>
            </a:r>
            <a:r>
              <a:rPr lang="fa-IR" sz="3200" b="0" dirty="0">
                <a:latin typeface="Arial" charset="0"/>
                <a:cs typeface="B Mitra" pitchFamily="2" charset="-78"/>
              </a:rPr>
              <a:t>آينده دچار ديابت مي‌شوند و اگر اين افراد مبتلا به ديابت هم نشوند در معرض عوارض ماكرواسكولر (مانند بيماري‌هاي عروق كرونري، مغزي و اندامها) قرار دارند.</a:t>
            </a:r>
            <a:endParaRPr lang="en-US" sz="3200" b="0" dirty="0">
              <a:latin typeface="Arial" charset="0"/>
              <a:cs typeface="B Mitra" pitchFamily="2" charset="-78"/>
            </a:endParaRPr>
          </a:p>
        </p:txBody>
      </p:sp>
      <p:sp>
        <p:nvSpPr>
          <p:cNvPr id="20484" name="Text Box 6"/>
          <p:cNvSpPr txBox="1">
            <a:spLocks noChangeArrowheads="1"/>
          </p:cNvSpPr>
          <p:nvPr/>
        </p:nvSpPr>
        <p:spPr bwMode="auto">
          <a:xfrm>
            <a:off x="2268538" y="620713"/>
            <a:ext cx="4824412" cy="579437"/>
          </a:xfrm>
          <a:prstGeom prst="rect">
            <a:avLst/>
          </a:prstGeom>
          <a:noFill/>
          <a:ln w="9525">
            <a:noFill/>
            <a:miter lim="800000"/>
            <a:headEnd/>
            <a:tailEnd/>
          </a:ln>
        </p:spPr>
        <p:txBody>
          <a:bodyPr>
            <a:spAutoFit/>
          </a:bodyPr>
          <a:lstStyle/>
          <a:p>
            <a:pPr>
              <a:spcBef>
                <a:spcPct val="50000"/>
              </a:spcBef>
            </a:pPr>
            <a:r>
              <a:rPr lang="fa-IR" sz="3200" b="0">
                <a:solidFill>
                  <a:srgbClr val="6600CC"/>
                </a:solidFill>
                <a:cs typeface="B Titr" pitchFamily="2" charset="-78"/>
              </a:rPr>
              <a:t>وضعيت پره ديابتيك</a:t>
            </a:r>
            <a:endParaRPr lang="en-US" sz="3200" b="0">
              <a:solidFill>
                <a:srgbClr val="6600CC"/>
              </a:solidFill>
              <a:cs typeface="B Titr" pitchFamily="2" charset="-78"/>
            </a:endParaRPr>
          </a:p>
        </p:txBody>
      </p:sp>
      <p:sp>
        <p:nvSpPr>
          <p:cNvPr id="5" name="TextBox 4"/>
          <p:cNvSpPr txBox="1"/>
          <p:nvPr/>
        </p:nvSpPr>
        <p:spPr>
          <a:xfrm>
            <a:off x="3857620" y="3929066"/>
            <a:ext cx="1643074" cy="307777"/>
          </a:xfrm>
          <a:prstGeom prst="rect">
            <a:avLst/>
          </a:prstGeom>
          <a:noFill/>
        </p:spPr>
        <p:txBody>
          <a:bodyPr wrap="square" rtlCol="0">
            <a:spAutoFit/>
          </a:bodyPr>
          <a:lstStyle/>
          <a:p>
            <a:r>
              <a:rPr lang="fa-IR" sz="1400" dirty="0" smtClean="0">
                <a:cs typeface="B Zar" pitchFamily="2" charset="-78"/>
              </a:rPr>
              <a:t>200-140</a:t>
            </a:r>
            <a:endParaRPr lang="en-US" sz="1400" dirty="0">
              <a:cs typeface="B Zar" pitchFamily="2" charset="-78"/>
            </a:endParaRPr>
          </a:p>
        </p:txBody>
      </p:sp>
      <p:sp>
        <p:nvSpPr>
          <p:cNvPr id="6" name="TextBox 5"/>
          <p:cNvSpPr txBox="1"/>
          <p:nvPr/>
        </p:nvSpPr>
        <p:spPr>
          <a:xfrm>
            <a:off x="7390086" y="4429132"/>
            <a:ext cx="1643074" cy="307777"/>
          </a:xfrm>
          <a:prstGeom prst="rect">
            <a:avLst/>
          </a:prstGeom>
          <a:noFill/>
        </p:spPr>
        <p:txBody>
          <a:bodyPr wrap="square" rtlCol="0">
            <a:spAutoFit/>
          </a:bodyPr>
          <a:lstStyle/>
          <a:p>
            <a:r>
              <a:rPr lang="fa-IR" sz="1400" dirty="0" smtClean="0">
                <a:cs typeface="B Zar" pitchFamily="2" charset="-78"/>
              </a:rPr>
              <a:t>126-100</a:t>
            </a:r>
            <a:endParaRPr lang="en-US" sz="1400" dirty="0">
              <a:cs typeface="B Zar" pitchFamily="2" charset="-78"/>
            </a:endParaRPr>
          </a:p>
        </p:txBody>
      </p:sp>
    </p:spTree>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42938" y="285750"/>
            <a:ext cx="7858125" cy="1077913"/>
          </a:xfrm>
          <a:prstGeom prst="rect">
            <a:avLst/>
          </a:prstGeom>
          <a:noFill/>
          <a:ln w="9525">
            <a:noFill/>
            <a:miter lim="800000"/>
            <a:headEnd/>
            <a:tailEnd/>
          </a:ln>
        </p:spPr>
        <p:txBody>
          <a:bodyPr anchor="ctr">
            <a:spAutoFit/>
          </a:bodyPr>
          <a:lstStyle/>
          <a:p>
            <a:pPr rtl="1" eaLnBrk="0" hangingPunct="0"/>
            <a:r>
              <a:rPr lang="fa-IR" sz="3200">
                <a:solidFill>
                  <a:srgbClr val="CC0066"/>
                </a:solidFill>
                <a:latin typeface="Calibri" pitchFamily="34" charset="0"/>
                <a:ea typeface="Times New Roman" pitchFamily="18" charset="0"/>
                <a:cs typeface="B Titr" pitchFamily="2" charset="-78"/>
              </a:rPr>
              <a:t>بيماران مبتلا به ديابت نوع 2 جهت كنترل بيماريشان چه كارهايي را بايستي انجام دهند؟</a:t>
            </a:r>
            <a:endParaRPr lang="fa-IR" sz="3200">
              <a:solidFill>
                <a:srgbClr val="CC0066"/>
              </a:solidFill>
              <a:ea typeface="Times New Roman" pitchFamily="18" charset="0"/>
              <a:cs typeface="B Titr" pitchFamily="2" charset="-78"/>
            </a:endParaRPr>
          </a:p>
        </p:txBody>
      </p:sp>
      <p:sp>
        <p:nvSpPr>
          <p:cNvPr id="21507" name="Rectangle 2"/>
          <p:cNvSpPr>
            <a:spLocks noChangeArrowheads="1"/>
          </p:cNvSpPr>
          <p:nvPr/>
        </p:nvSpPr>
        <p:spPr bwMode="auto">
          <a:xfrm>
            <a:off x="1000125" y="1857375"/>
            <a:ext cx="7429500" cy="3108325"/>
          </a:xfrm>
          <a:prstGeom prst="rect">
            <a:avLst/>
          </a:prstGeom>
          <a:noFill/>
          <a:ln w="9525">
            <a:noFill/>
            <a:miter lim="800000"/>
            <a:headEnd/>
            <a:tailEnd/>
          </a:ln>
        </p:spPr>
        <p:txBody>
          <a:bodyPr anchor="ctr">
            <a:spAutoFit/>
          </a:bodyPr>
          <a:lstStyle/>
          <a:p>
            <a:pPr algn="r" rtl="1" eaLnBrk="0" hangingPunct="0"/>
            <a:r>
              <a:rPr lang="fa-IR" sz="2800">
                <a:solidFill>
                  <a:srgbClr val="CC0066"/>
                </a:solidFill>
                <a:latin typeface="Calibri" pitchFamily="34" charset="0"/>
                <a:ea typeface="Times New Roman" pitchFamily="18" charset="0"/>
                <a:cs typeface="B Titr" pitchFamily="2" charset="-78"/>
              </a:rPr>
              <a:t>الف) كاهش وزن </a:t>
            </a:r>
          </a:p>
          <a:p>
            <a:pPr algn="r" rtl="1" eaLnBrk="0" hangingPunct="0"/>
            <a:endParaRPr lang="en-US">
              <a:ea typeface="Times New Roman" pitchFamily="18" charset="0"/>
              <a:cs typeface="B Mitra" pitchFamily="2" charset="-78"/>
            </a:endParaRPr>
          </a:p>
          <a:p>
            <a:pPr algn="r" rtl="1" eaLnBrk="0" hangingPunct="0">
              <a:buFontTx/>
              <a:buChar char="•"/>
            </a:pPr>
            <a:r>
              <a:rPr lang="fa-IR" i="1">
                <a:latin typeface="Calibri" pitchFamily="34" charset="0"/>
                <a:ea typeface="Times New Roman" pitchFamily="18" charset="0"/>
                <a:cs typeface="B Mitra" pitchFamily="2" charset="-78"/>
              </a:rPr>
              <a:t>چرا كاهش وزن ؟</a:t>
            </a:r>
          </a:p>
          <a:p>
            <a:pPr algn="r" rtl="1" eaLnBrk="0" hangingPunct="0">
              <a:buFontTx/>
              <a:buChar char="•"/>
            </a:pPr>
            <a:endParaRPr lang="en-US">
              <a:latin typeface="Calibri" pitchFamily="34" charset="0"/>
              <a:ea typeface="Times New Roman" pitchFamily="18" charset="0"/>
              <a:cs typeface="B Mitra" pitchFamily="2" charset="-78"/>
            </a:endParaRPr>
          </a:p>
          <a:p>
            <a:pPr algn="r" rtl="1" eaLnBrk="0" hangingPunct="0"/>
            <a:r>
              <a:rPr lang="fa-IR">
                <a:latin typeface="Calibri" pitchFamily="34" charset="0"/>
                <a:ea typeface="Times New Roman" pitchFamily="18" charset="0"/>
                <a:cs typeface="B Mitra" pitchFamily="2" charset="-78"/>
              </a:rPr>
              <a:t>اضافه وزن حتي به ميزان كم بخصوص اگر در ناحيه شكم ذخيره شده باشد، خطر پيشرفت ديابت نوع دو، بيماري فشارخون بالا و سطح بالاي كلسترول را افزايش مي‌دهد. وزن مناسب و تركيب بدني مناسب مي‌تواند از بروز اين بيماريها جلوگيري نمايد</a:t>
            </a:r>
            <a:r>
              <a:rPr lang="en-US">
                <a:latin typeface="Calibri" pitchFamily="34" charset="0"/>
                <a:ea typeface="Times New Roman" pitchFamily="18" charset="0"/>
                <a:cs typeface="B Mitra" pitchFamily="2" charset="-78"/>
              </a:rPr>
              <a:t>.</a:t>
            </a:r>
            <a:r>
              <a:rPr lang="en-US">
                <a:cs typeface="B Mitra" pitchFamily="2" charset="-78"/>
              </a:rPr>
              <a:t> </a:t>
            </a:r>
          </a:p>
        </p:txBody>
      </p:sp>
    </p:spTree>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928688" y="1214438"/>
            <a:ext cx="7429500" cy="3786187"/>
          </a:xfrm>
          <a:prstGeom prst="rect">
            <a:avLst/>
          </a:prstGeom>
          <a:noFill/>
          <a:ln w="9525">
            <a:noFill/>
            <a:miter lim="800000"/>
            <a:headEnd/>
            <a:tailEnd/>
          </a:ln>
        </p:spPr>
        <p:txBody>
          <a:bodyPr anchor="ctr">
            <a:spAutoFit/>
          </a:bodyPr>
          <a:lstStyle/>
          <a:p>
            <a:pPr algn="r" rtl="1" eaLnBrk="0" hangingPunct="0">
              <a:buFontTx/>
              <a:buChar char="•"/>
            </a:pPr>
            <a:r>
              <a:rPr lang="fa-IR" dirty="0">
                <a:latin typeface="Calibri" pitchFamily="34" charset="0"/>
                <a:ea typeface="Times New Roman" pitchFamily="18" charset="0"/>
                <a:cs typeface="B Mitra" pitchFamily="2" charset="-78"/>
              </a:rPr>
              <a:t>در مبتلايان به ديابت نوع دوم، فشارخون بالا، كلسترول بالا يا تركيبي از اين بيماريها، </a:t>
            </a:r>
            <a:r>
              <a:rPr lang="fa-IR" dirty="0">
                <a:solidFill>
                  <a:srgbClr val="FF0000"/>
                </a:solidFill>
                <a:latin typeface="Calibri" pitchFamily="34" charset="0"/>
                <a:ea typeface="Times New Roman" pitchFamily="18" charset="0"/>
                <a:cs typeface="B Mitra" pitchFamily="2" charset="-78"/>
              </a:rPr>
              <a:t>كم كردن وزن </a:t>
            </a:r>
            <a:r>
              <a:rPr lang="fa-IR" dirty="0">
                <a:latin typeface="Calibri" pitchFamily="34" charset="0"/>
                <a:ea typeface="Times New Roman" pitchFamily="18" charset="0"/>
                <a:cs typeface="B Mitra" pitchFamily="2" charset="-78"/>
              </a:rPr>
              <a:t>بهترين درمان است. ورزش روزانه به تنهايي يا همراه با ساير درمانها بسيار مناسب است و حتي گاهي نياز به درمان دارويي را با مكانيسم بهبود عملكرد انسولين از بين مي‌برد.</a:t>
            </a:r>
          </a:p>
          <a:p>
            <a:pPr algn="r" rtl="1" eaLnBrk="0" hangingPunct="0">
              <a:buFontTx/>
              <a:buChar char="•"/>
            </a:pPr>
            <a:endParaRPr lang="fa-IR" dirty="0">
              <a:latin typeface="Calibri" pitchFamily="34" charset="0"/>
              <a:ea typeface="Times New Roman" pitchFamily="18" charset="0"/>
              <a:cs typeface="B Mitra" pitchFamily="2" charset="-78"/>
            </a:endParaRPr>
          </a:p>
          <a:p>
            <a:pPr algn="r" rtl="1" eaLnBrk="0" hangingPunct="0">
              <a:buFontTx/>
              <a:buChar char="•"/>
            </a:pPr>
            <a:endParaRPr lang="en-US" dirty="0">
              <a:ea typeface="Times New Roman" pitchFamily="18" charset="0"/>
              <a:cs typeface="B Mitra" pitchFamily="2" charset="-78"/>
            </a:endParaRPr>
          </a:p>
          <a:p>
            <a:pPr algn="r" rtl="1" eaLnBrk="0" hangingPunct="0">
              <a:buFontTx/>
              <a:buChar char="•"/>
            </a:pPr>
            <a:r>
              <a:rPr lang="fa-IR" dirty="0">
                <a:latin typeface="Calibri" pitchFamily="34" charset="0"/>
                <a:ea typeface="Times New Roman" pitchFamily="18" charset="0"/>
                <a:cs typeface="B Mitra" pitchFamily="2" charset="-78"/>
              </a:rPr>
              <a:t>افزايش وزن يك عامل خطر قلبي‌عروقي مي‌باشد. اين جمله به اين معني است كه حتي در غياب ديابت، افزايش فشارخون يا سطح چربي‌هاي خون يا حتي وقتي كه اين بيماريها بخوبي درمان شوند، كاهش وزن مي‌تواند طول عمر شما را افزايش دهد.</a:t>
            </a:r>
            <a:endParaRPr lang="fa-IR" dirty="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85786" y="1071546"/>
            <a:ext cx="7572375" cy="2432050"/>
          </a:xfrm>
          <a:prstGeom prst="rect">
            <a:avLst/>
          </a:prstGeom>
          <a:noFill/>
          <a:ln w="9525">
            <a:noFill/>
            <a:miter lim="800000"/>
            <a:headEnd/>
            <a:tailEnd/>
          </a:ln>
        </p:spPr>
        <p:txBody>
          <a:bodyPr anchor="ctr">
            <a:spAutoFit/>
          </a:bodyPr>
          <a:lstStyle/>
          <a:p>
            <a:pPr algn="r" rtl="1" eaLnBrk="0" hangingPunct="0"/>
            <a:r>
              <a:rPr lang="fa-IR" sz="2800" dirty="0">
                <a:solidFill>
                  <a:srgbClr val="CC0066"/>
                </a:solidFill>
                <a:latin typeface="Calibri" pitchFamily="34" charset="0"/>
                <a:ea typeface="Times New Roman" pitchFamily="18" charset="0"/>
                <a:cs typeface="B Titr" pitchFamily="2" charset="-78"/>
              </a:rPr>
              <a:t>ب) ورزش</a:t>
            </a:r>
          </a:p>
          <a:p>
            <a:pPr algn="r" rtl="1" eaLnBrk="0" hangingPunct="0"/>
            <a:endParaRPr lang="en-US" sz="2800" dirty="0">
              <a:ea typeface="Times New Roman" pitchFamily="18" charset="0"/>
              <a:cs typeface="B Titr" pitchFamily="2" charset="-78"/>
            </a:endParaRPr>
          </a:p>
          <a:p>
            <a:pPr algn="r" rtl="1" eaLnBrk="0" hangingPunct="0"/>
            <a:r>
              <a:rPr lang="ar-SA" dirty="0">
                <a:latin typeface="Calibri" pitchFamily="34" charset="0"/>
                <a:ea typeface="Times New Roman" pitchFamily="18" charset="0"/>
                <a:cs typeface="B Mitra" pitchFamily="2" charset="-78"/>
              </a:rPr>
              <a:t>    براي هر فرد مبتلا به ديابت در مرحلة اول بايد يك رژيم غذايي صحيح همراه با برنامة فعاليت بدني و ورزش منظم در نظر گرفته شود. اين برنامه بايد بر حسب وضعيت سلامت و تناسب بدني هر فرد و متناسب با سن، جنس، وضعيت اجتماعي و نحوة درمان دارويي آن فرد تنظيم گردد.</a:t>
            </a:r>
            <a:endParaRPr lang="ar-SA" dirty="0">
              <a:cs typeface="B Mitra" pitchFamily="2" charset="-78"/>
            </a:endParaRPr>
          </a:p>
        </p:txBody>
      </p:sp>
      <p:sp>
        <p:nvSpPr>
          <p:cNvPr id="23555" name="Rectangle 2"/>
          <p:cNvSpPr>
            <a:spLocks noChangeArrowheads="1"/>
          </p:cNvSpPr>
          <p:nvPr/>
        </p:nvSpPr>
        <p:spPr bwMode="auto">
          <a:xfrm>
            <a:off x="428625" y="3786188"/>
            <a:ext cx="7929563" cy="1570037"/>
          </a:xfrm>
          <a:prstGeom prst="rect">
            <a:avLst/>
          </a:prstGeom>
          <a:noFill/>
          <a:ln w="9525">
            <a:noFill/>
            <a:miter lim="800000"/>
            <a:headEnd/>
            <a:tailEnd/>
          </a:ln>
        </p:spPr>
        <p:txBody>
          <a:bodyPr>
            <a:spAutoFit/>
          </a:bodyPr>
          <a:lstStyle/>
          <a:p>
            <a:pPr algn="just" rtl="1"/>
            <a:r>
              <a:rPr lang="ar-SA" dirty="0">
                <a:solidFill>
                  <a:srgbClr val="C00000"/>
                </a:solidFill>
                <a:cs typeface="B Mitra" pitchFamily="2" charset="-78"/>
              </a:rPr>
              <a:t> انجام فعاليت بدني و ورزش مستمر علاوه بر اينكه در پيشگيري اوليه ديابت نوع 2 موثر است، بلكه قدم اول در درمان ديابت نيز مي‌باشد. </a:t>
            </a:r>
            <a:r>
              <a:rPr lang="ar-SA" dirty="0">
                <a:cs typeface="B Mitra" pitchFamily="2" charset="-78"/>
              </a:rPr>
              <a:t>علاوه بر اين در كاهش خطر ابتلاء به بيماريهاي قلبي‌عروقي كه از عوارض مهم و عامل اصلي مرگ و ناتواني بيماران ديابتي است نقش دارد. </a:t>
            </a:r>
            <a:endParaRPr lang="en-US" dirty="0">
              <a:cs typeface="B Mitra" pitchFamily="2" charset="-78"/>
            </a:endParaRPr>
          </a:p>
        </p:txBody>
      </p:sp>
      <p:pic>
        <p:nvPicPr>
          <p:cNvPr id="4" name="Picture 3" descr="bodybuilder_pullups_md_wht.gif"/>
          <p:cNvPicPr>
            <a:picLocks noChangeAspect="1"/>
          </p:cNvPicPr>
          <p:nvPr/>
        </p:nvPicPr>
        <p:blipFill>
          <a:blip r:embed="rId2"/>
          <a:stretch>
            <a:fillRect/>
          </a:stretch>
        </p:blipFill>
        <p:spPr>
          <a:xfrm>
            <a:off x="785786" y="214290"/>
            <a:ext cx="928694" cy="1543640"/>
          </a:xfrm>
          <a:prstGeom prst="rect">
            <a:avLst/>
          </a:prstGeom>
        </p:spPr>
      </p:pic>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42938" y="857250"/>
            <a:ext cx="7715250" cy="1200329"/>
          </a:xfrm>
          <a:prstGeom prst="rect">
            <a:avLst/>
          </a:prstGeom>
          <a:noFill/>
          <a:ln w="9525">
            <a:noFill/>
            <a:miter lim="800000"/>
            <a:headEnd/>
            <a:tailEnd/>
          </a:ln>
        </p:spPr>
        <p:txBody>
          <a:bodyPr>
            <a:spAutoFit/>
          </a:bodyPr>
          <a:lstStyle/>
          <a:p>
            <a:pPr algn="r"/>
            <a:r>
              <a:rPr lang="ar-SA" dirty="0">
                <a:cs typeface="B Mitra" pitchFamily="2" charset="-78"/>
              </a:rPr>
              <a:t> انجام ورزش و فعاليت بدني در سوخت وساز ذخاير سلولي و ساخت مجدد آنها نقش مهمي دارد. </a:t>
            </a:r>
            <a:endParaRPr lang="fa-IR" dirty="0" smtClean="0">
              <a:cs typeface="B Mitra" pitchFamily="2" charset="-78"/>
            </a:endParaRPr>
          </a:p>
          <a:p>
            <a:pPr algn="r"/>
            <a:r>
              <a:rPr lang="fa-IR" dirty="0" smtClean="0">
                <a:cs typeface="B Mitra" pitchFamily="2" charset="-78"/>
              </a:rPr>
              <a:t>ورزش </a:t>
            </a:r>
            <a:r>
              <a:rPr lang="ar-SA" dirty="0" smtClean="0">
                <a:cs typeface="B Mitra" pitchFamily="2" charset="-78"/>
              </a:rPr>
              <a:t>در </a:t>
            </a:r>
            <a:r>
              <a:rPr lang="ar-SA" dirty="0">
                <a:cs typeface="B Mitra" pitchFamily="2" charset="-78"/>
              </a:rPr>
              <a:t>ضمن </a:t>
            </a:r>
            <a:r>
              <a:rPr lang="ar-SA" dirty="0" smtClean="0">
                <a:cs typeface="B Mitra" pitchFamily="2" charset="-78"/>
              </a:rPr>
              <a:t>حساسيت</a:t>
            </a:r>
            <a:r>
              <a:rPr lang="fa-IR" dirty="0" smtClean="0">
                <a:cs typeface="B Mitra" pitchFamily="2" charset="-78"/>
              </a:rPr>
              <a:t> سلول‌ها</a:t>
            </a:r>
            <a:r>
              <a:rPr lang="ar-SA" dirty="0" smtClean="0">
                <a:cs typeface="B Mitra" pitchFamily="2" charset="-78"/>
              </a:rPr>
              <a:t> </a:t>
            </a:r>
            <a:r>
              <a:rPr lang="ar-SA" dirty="0">
                <a:cs typeface="B Mitra" pitchFamily="2" charset="-78"/>
              </a:rPr>
              <a:t>به انسولين را افزايش مي‌دهد</a:t>
            </a:r>
            <a:r>
              <a:rPr lang="fa-IR" dirty="0">
                <a:cs typeface="B Mitra" pitchFamily="2" charset="-78"/>
              </a:rPr>
              <a:t>.</a:t>
            </a:r>
            <a:r>
              <a:rPr lang="ar-SA" dirty="0"/>
              <a:t> </a:t>
            </a:r>
            <a:endParaRPr lang="en-US" dirty="0"/>
          </a:p>
        </p:txBody>
      </p:sp>
      <p:sp>
        <p:nvSpPr>
          <p:cNvPr id="24579" name="Rectangle 2"/>
          <p:cNvSpPr>
            <a:spLocks noChangeArrowheads="1"/>
          </p:cNvSpPr>
          <p:nvPr/>
        </p:nvSpPr>
        <p:spPr bwMode="auto">
          <a:xfrm>
            <a:off x="642938" y="2857500"/>
            <a:ext cx="7500937" cy="1570038"/>
          </a:xfrm>
          <a:prstGeom prst="rect">
            <a:avLst/>
          </a:prstGeom>
          <a:noFill/>
          <a:ln w="9525">
            <a:noFill/>
            <a:miter lim="800000"/>
            <a:headEnd/>
            <a:tailEnd/>
          </a:ln>
        </p:spPr>
        <p:txBody>
          <a:bodyPr>
            <a:spAutoFit/>
          </a:bodyPr>
          <a:lstStyle/>
          <a:p>
            <a:pPr algn="r" rtl="1"/>
            <a:r>
              <a:rPr lang="ar-SA">
                <a:cs typeface="B Mitra" pitchFamily="2" charset="-78"/>
              </a:rPr>
              <a:t>ورزش سبب افزايش تعداد گيرنده‌هاي انسولين غشاء خارجي سلولها مي‌شود و گلوكز بيشتري به داخل سلول راه مي‌يابد. اثر عمدة فعاليت بدني بصورت افزايش ميزان گلوكز انتقالي به عضلات و بافت چربي است.</a:t>
            </a:r>
            <a:endParaRPr lang="en-US">
              <a:cs typeface="B Mitra" pitchFamily="2" charset="-78"/>
            </a:endParaRPr>
          </a:p>
        </p:txBody>
      </p:sp>
      <p:pic>
        <p:nvPicPr>
          <p:cNvPr id="24580" name="Picture 3" descr="19811.jpg"/>
          <p:cNvPicPr>
            <a:picLocks noChangeAspect="1"/>
          </p:cNvPicPr>
          <p:nvPr/>
        </p:nvPicPr>
        <p:blipFill>
          <a:blip r:embed="rId2"/>
          <a:srcRect/>
          <a:stretch>
            <a:fillRect/>
          </a:stretch>
        </p:blipFill>
        <p:spPr bwMode="auto">
          <a:xfrm>
            <a:off x="642938" y="4357688"/>
            <a:ext cx="2797175" cy="22383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928662" y="1071546"/>
            <a:ext cx="7286625" cy="1938992"/>
          </a:xfrm>
          <a:prstGeom prst="rect">
            <a:avLst/>
          </a:prstGeom>
          <a:noFill/>
          <a:ln w="9525">
            <a:noFill/>
            <a:miter lim="800000"/>
            <a:headEnd/>
            <a:tailEnd/>
          </a:ln>
        </p:spPr>
        <p:txBody>
          <a:bodyPr anchor="ctr">
            <a:spAutoFit/>
          </a:bodyPr>
          <a:lstStyle/>
          <a:p>
            <a:pPr algn="just" rtl="1" eaLnBrk="0" hangingPunct="0">
              <a:buFont typeface="Wingdings" pitchFamily="2" charset="2"/>
              <a:buChar char="ü"/>
            </a:pPr>
            <a:r>
              <a:rPr lang="ar-SA" dirty="0" smtClean="0">
                <a:latin typeface="Calibri" pitchFamily="34" charset="0"/>
                <a:ea typeface="Times New Roman" pitchFamily="18" charset="0"/>
                <a:cs typeface="B Mitra" pitchFamily="2" charset="-78"/>
              </a:rPr>
              <a:t> </a:t>
            </a:r>
            <a:r>
              <a:rPr lang="fa-IR" dirty="0" smtClean="0">
                <a:latin typeface="Calibri" pitchFamily="34" charset="0"/>
                <a:ea typeface="Times New Roman" pitchFamily="18" charset="0"/>
                <a:cs typeface="B Mitra" pitchFamily="2" charset="-78"/>
              </a:rPr>
              <a:t>كاهش دوز مصرفي دارو :</a:t>
            </a:r>
            <a:r>
              <a:rPr lang="ar-SA" dirty="0" smtClean="0">
                <a:latin typeface="Calibri" pitchFamily="34" charset="0"/>
                <a:ea typeface="Times New Roman" pitchFamily="18" charset="0"/>
                <a:cs typeface="B Mitra" pitchFamily="2" charset="-78"/>
              </a:rPr>
              <a:t> </a:t>
            </a:r>
            <a:endParaRPr lang="fa-IR" dirty="0" smtClean="0">
              <a:latin typeface="Calibri" pitchFamily="34" charset="0"/>
              <a:ea typeface="Times New Roman" pitchFamily="18" charset="0"/>
              <a:cs typeface="B Mitra" pitchFamily="2" charset="-78"/>
            </a:endParaRPr>
          </a:p>
          <a:p>
            <a:pPr algn="just" rtl="1" eaLnBrk="0" hangingPunct="0"/>
            <a:r>
              <a:rPr lang="ar-SA" dirty="0" smtClean="0">
                <a:latin typeface="Calibri" pitchFamily="34" charset="0"/>
                <a:ea typeface="Times New Roman" pitchFamily="18" charset="0"/>
                <a:cs typeface="B Mitra" pitchFamily="2" charset="-78"/>
              </a:rPr>
              <a:t>انجام </a:t>
            </a:r>
            <a:r>
              <a:rPr lang="ar-SA" dirty="0">
                <a:latin typeface="Calibri" pitchFamily="34" charset="0"/>
                <a:ea typeface="Times New Roman" pitchFamily="18" charset="0"/>
                <a:cs typeface="B Mitra" pitchFamily="2" charset="-78"/>
              </a:rPr>
              <a:t>فعاليت بدني و ورزش در افرادي كه داروهاي خوراكي ضد ديابت مصرف مي‌كنند موجب مي‌شود كه با كمترين دوز دارو، بيماري كنترل شود و همچنين بيماراني كه تحت درمان با انسولين قرار دارند، مصرف انسولين آنها به حداقل كاهش مي‌يابد. </a:t>
            </a:r>
            <a:endParaRPr lang="ar-SA" dirty="0">
              <a:cs typeface="B Mitra" pitchFamily="2" charset="-78"/>
            </a:endParaRPr>
          </a:p>
        </p:txBody>
      </p:sp>
      <p:pic>
        <p:nvPicPr>
          <p:cNvPr id="25603" name="Picture 2" descr="imagesCAQNWULW.jpg"/>
          <p:cNvPicPr>
            <a:picLocks noChangeAspect="1"/>
          </p:cNvPicPr>
          <p:nvPr/>
        </p:nvPicPr>
        <p:blipFill>
          <a:blip r:embed="rId2"/>
          <a:srcRect/>
          <a:stretch>
            <a:fillRect/>
          </a:stretch>
        </p:blipFill>
        <p:spPr bwMode="auto">
          <a:xfrm>
            <a:off x="428625" y="3143250"/>
            <a:ext cx="4327525" cy="346233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404813"/>
            <a:ext cx="9144000" cy="5139869"/>
          </a:xfrm>
          <a:prstGeom prst="rect">
            <a:avLst/>
          </a:prstGeom>
          <a:noFill/>
          <a:ln w="9525">
            <a:noFill/>
            <a:miter lim="800000"/>
            <a:headEnd/>
            <a:tailEnd/>
          </a:ln>
        </p:spPr>
        <p:txBody>
          <a:bodyPr wrap="square">
            <a:spAutoFit/>
          </a:bodyPr>
          <a:lstStyle/>
          <a:p>
            <a:pPr algn="r" rtl="1">
              <a:spcBef>
                <a:spcPct val="50000"/>
              </a:spcBef>
            </a:pPr>
            <a:r>
              <a:rPr lang="fa-IR" sz="4000" b="0" dirty="0">
                <a:solidFill>
                  <a:srgbClr val="660066"/>
                </a:solidFill>
                <a:latin typeface="Arial" charset="0"/>
                <a:cs typeface="B Titr" pitchFamily="2" charset="-78"/>
              </a:rPr>
              <a:t>روشهاي پيشگيري از ديابت  نوع 2 :</a:t>
            </a:r>
          </a:p>
          <a:p>
            <a:pPr algn="r" rtl="1">
              <a:spcBef>
                <a:spcPct val="50000"/>
              </a:spcBef>
            </a:pPr>
            <a:r>
              <a:rPr lang="fa-IR" sz="3200" b="0" dirty="0">
                <a:latin typeface="Arial" charset="0"/>
                <a:cs typeface="B Mitra" pitchFamily="2" charset="-78"/>
              </a:rPr>
              <a:t>1)‌ تغيير عادات غذايي و كاهش مصرف چربي‌هاي اشباع و كاهش دريافت كالري</a:t>
            </a:r>
          </a:p>
          <a:p>
            <a:pPr algn="r" rtl="1">
              <a:spcBef>
                <a:spcPct val="50000"/>
              </a:spcBef>
            </a:pPr>
            <a:r>
              <a:rPr lang="fa-IR" sz="3200" b="0" dirty="0">
                <a:latin typeface="Arial" charset="0"/>
                <a:cs typeface="B Mitra" pitchFamily="2" charset="-78"/>
              </a:rPr>
              <a:t>2)‌ افزايش فعاليت فيزيكي</a:t>
            </a:r>
          </a:p>
          <a:p>
            <a:pPr algn="r" rtl="1">
              <a:spcBef>
                <a:spcPct val="50000"/>
              </a:spcBef>
            </a:pPr>
            <a:r>
              <a:rPr lang="fa-IR" sz="3200" b="0" dirty="0">
                <a:latin typeface="Arial" charset="0"/>
                <a:cs typeface="B Mitra" pitchFamily="2" charset="-78"/>
              </a:rPr>
              <a:t>3) ترك دخانيات</a:t>
            </a:r>
          </a:p>
          <a:p>
            <a:pPr algn="r" rtl="1">
              <a:spcBef>
                <a:spcPct val="50000"/>
              </a:spcBef>
            </a:pPr>
            <a:r>
              <a:rPr lang="fa-IR" sz="3200" b="0" dirty="0">
                <a:latin typeface="Arial" charset="0"/>
                <a:cs typeface="B Mitra" pitchFamily="2" charset="-78"/>
              </a:rPr>
              <a:t>4) كاهش وزن</a:t>
            </a:r>
          </a:p>
          <a:p>
            <a:pPr algn="r" rtl="1">
              <a:spcBef>
                <a:spcPct val="50000"/>
              </a:spcBef>
            </a:pPr>
            <a:r>
              <a:rPr lang="fa-IR" sz="3200" b="0" dirty="0">
                <a:latin typeface="Arial" charset="0"/>
                <a:cs typeface="B Mitra" pitchFamily="2" charset="-78"/>
              </a:rPr>
              <a:t>5) كاهش استرس‌هاي روزانه</a:t>
            </a:r>
          </a:p>
          <a:p>
            <a:pPr algn="r" rtl="1">
              <a:spcBef>
                <a:spcPct val="50000"/>
              </a:spcBef>
            </a:pPr>
            <a:r>
              <a:rPr lang="fa-IR" sz="3200" b="0" dirty="0">
                <a:latin typeface="Arial" charset="0"/>
                <a:cs typeface="B Mitra" pitchFamily="2" charset="-78"/>
              </a:rPr>
              <a:t>6) افراد بالاي 30 سال هر سه سال يك بار قند خون ناشتاي خود را كنترل كنند.</a:t>
            </a:r>
            <a:endParaRPr lang="en-US" sz="3200" b="0" dirty="0">
              <a:latin typeface="Arial" charset="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785794"/>
            <a:ext cx="7643866" cy="954107"/>
          </a:xfrm>
          <a:prstGeom prst="rect">
            <a:avLst/>
          </a:prstGeom>
          <a:noFill/>
        </p:spPr>
        <p:txBody>
          <a:bodyPr wrap="square" rtlCol="0">
            <a:spAutoFit/>
          </a:bodyPr>
          <a:lstStyle/>
          <a:p>
            <a:pPr algn="r" rtl="1"/>
            <a:r>
              <a:rPr lang="fa-IR" sz="2800" dirty="0" smtClean="0">
                <a:solidFill>
                  <a:srgbClr val="FF0000"/>
                </a:solidFill>
                <a:cs typeface="B Titr" pitchFamily="2" charset="-78"/>
              </a:rPr>
              <a:t>ج) اجراي اصول برنامه غذايي مناسب براي افراد در معرض خطر و افراد مبتلا به ديابت</a:t>
            </a:r>
            <a:endParaRPr lang="en-US" sz="2800" dirty="0">
              <a:solidFill>
                <a:srgbClr val="FF0000"/>
              </a:solidFill>
              <a:cs typeface="B Titr" pitchFamily="2" charset="-78"/>
            </a:endParaRPr>
          </a:p>
        </p:txBody>
      </p:sp>
      <p:pic>
        <p:nvPicPr>
          <p:cNvPr id="4" name="Picture 3" descr="food_new.jpg"/>
          <p:cNvPicPr>
            <a:picLocks noChangeAspect="1"/>
          </p:cNvPicPr>
          <p:nvPr/>
        </p:nvPicPr>
        <p:blipFill>
          <a:blip r:embed="rId2"/>
          <a:stretch>
            <a:fillRect/>
          </a:stretch>
        </p:blipFill>
        <p:spPr>
          <a:xfrm>
            <a:off x="2000232" y="2285992"/>
            <a:ext cx="4867975" cy="4325398"/>
          </a:xfrm>
          <a:prstGeom prst="rect">
            <a:avLst/>
          </a:prstGeom>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32" y="1428736"/>
            <a:ext cx="4806124" cy="923330"/>
          </a:xfrm>
          <a:prstGeom prst="rect">
            <a:avLst/>
          </a:prstGeom>
          <a:noFill/>
        </p:spPr>
        <p:txBody>
          <a:bodyPr wrap="none">
            <a:spAutoFit/>
          </a:bodyPr>
          <a:lstStyle/>
          <a:p>
            <a:pPr>
              <a:defRPr/>
            </a:pPr>
            <a:r>
              <a:rPr lang="fa-IR"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rPr>
              <a:t>دارو درماني ديابت</a:t>
            </a:r>
            <a:endParaRPr lang="en-US"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endParaRPr>
          </a:p>
        </p:txBody>
      </p:sp>
      <p:pic>
        <p:nvPicPr>
          <p:cNvPr id="27651" name="Picture 4" descr="gluban5mg.jpg"/>
          <p:cNvPicPr>
            <a:picLocks noChangeAspect="1"/>
          </p:cNvPicPr>
          <p:nvPr/>
        </p:nvPicPr>
        <p:blipFill>
          <a:blip r:embed="rId2"/>
          <a:srcRect/>
          <a:stretch>
            <a:fillRect/>
          </a:stretch>
        </p:blipFill>
        <p:spPr bwMode="auto">
          <a:xfrm>
            <a:off x="4929188" y="3500438"/>
            <a:ext cx="3476625" cy="2108200"/>
          </a:xfrm>
          <a:prstGeom prst="rect">
            <a:avLst/>
          </a:prstGeom>
          <a:noFill/>
          <a:ln w="9525">
            <a:noFill/>
            <a:miter lim="800000"/>
            <a:headEnd/>
            <a:tailEnd/>
          </a:ln>
        </p:spPr>
      </p:pic>
      <p:pic>
        <p:nvPicPr>
          <p:cNvPr id="27652" name="Picture 5" descr="Insulin-Information.jpg"/>
          <p:cNvPicPr>
            <a:picLocks noChangeAspect="1"/>
          </p:cNvPicPr>
          <p:nvPr/>
        </p:nvPicPr>
        <p:blipFill>
          <a:blip r:embed="rId3"/>
          <a:srcRect/>
          <a:stretch>
            <a:fillRect/>
          </a:stretch>
        </p:blipFill>
        <p:spPr bwMode="auto">
          <a:xfrm>
            <a:off x="928688" y="3500438"/>
            <a:ext cx="2789237" cy="2039937"/>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116013" y="981075"/>
            <a:ext cx="6985000" cy="4478338"/>
          </a:xfrm>
          <a:prstGeom prst="rect">
            <a:avLst/>
          </a:prstGeom>
          <a:noFill/>
          <a:ln w="9525">
            <a:noFill/>
            <a:miter lim="800000"/>
            <a:headEnd/>
            <a:tailEnd/>
          </a:ln>
        </p:spPr>
        <p:txBody>
          <a:bodyPr>
            <a:spAutoFit/>
          </a:bodyPr>
          <a:lstStyle/>
          <a:p>
            <a:pPr algn="just" rtl="1"/>
            <a:r>
              <a:rPr lang="ar-SA" sz="3200">
                <a:cs typeface="B Titr" pitchFamily="2" charset="-78"/>
              </a:rPr>
              <a:t>چون ديابت علاج قطعي ندارد بنابراين بهترين درمان براي اين بيماري، پيشگيري از آن است.</a:t>
            </a:r>
            <a:endParaRPr lang="fa-IR" sz="3200">
              <a:cs typeface="B Titr" pitchFamily="2" charset="-78"/>
            </a:endParaRPr>
          </a:p>
          <a:p>
            <a:pPr algn="just" rtl="1"/>
            <a:endParaRPr lang="ar-SA" sz="3200">
              <a:cs typeface="B Titr" pitchFamily="2" charset="-78"/>
            </a:endParaRPr>
          </a:p>
          <a:p>
            <a:pPr algn="just" rtl="1"/>
            <a:r>
              <a:rPr lang="ar-SA" sz="3200">
                <a:cs typeface="B Titr" pitchFamily="2" charset="-78"/>
              </a:rPr>
              <a:t>ديابت يك اپيدمي بزرگ است. به طوري كه افزايش شيوع اين بيماري در كشورهاي در حال توسعه چشمگير است.</a:t>
            </a:r>
            <a:endParaRPr lang="fa-IR" sz="3200">
              <a:cs typeface="B Titr" pitchFamily="2" charset="-78"/>
            </a:endParaRPr>
          </a:p>
          <a:p>
            <a:pPr algn="just" rtl="1"/>
            <a:endParaRPr lang="ar-SA" sz="3200">
              <a:cs typeface="B Titr" pitchFamily="2" charset="-78"/>
            </a:endParaRPr>
          </a:p>
          <a:p>
            <a:pPr algn="just" rtl="1"/>
            <a:r>
              <a:rPr lang="ar-SA" sz="3200">
                <a:cs typeface="B Titr" pitchFamily="2" charset="-78"/>
              </a:rPr>
              <a:t>در سالهاي اخير، شيوع بيماري در كشورمان سير صعودي داشته است .</a:t>
            </a:r>
            <a:endParaRPr lang="en-US" sz="320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1285860"/>
            <a:ext cx="7178053" cy="193899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defRPr/>
            </a:pPr>
            <a:r>
              <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1) داروهاي خوراكي كاهنده قند خون</a:t>
            </a:r>
          </a:p>
          <a:p>
            <a:pPr>
              <a:defRPr/>
            </a:pP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5715008" y="3143248"/>
            <a:ext cx="2281394"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2) انسولين </a:t>
            </a: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57224" y="357166"/>
            <a:ext cx="7499350" cy="6000792"/>
          </a:xfrm>
          <a:prstGeom prst="rect">
            <a:avLst/>
          </a:prstGeom>
        </p:spPr>
        <p:txBody>
          <a:bodyPr>
            <a:normAutofit/>
          </a:bodyPr>
          <a:lstStyle/>
          <a:p>
            <a:pPr marL="365760" indent="-283464" algn="r" rtl="1" fontAlgn="auto">
              <a:spcBef>
                <a:spcPct val="20000"/>
              </a:spcBef>
              <a:spcAft>
                <a:spcPts val="0"/>
              </a:spcAft>
              <a:buFont typeface="Wingdings 2"/>
              <a:buChar char=""/>
              <a:defRPr/>
            </a:pPr>
            <a:r>
              <a:rPr lang="fa-IR" kern="0" dirty="0">
                <a:latin typeface="+mn-lt"/>
                <a:cs typeface="B Mitra" pitchFamily="2" charset="-78"/>
              </a:rPr>
              <a:t>داروهای ضد دیابت اعم از خوراکی و انسولین جایگزین سایر </a:t>
            </a:r>
            <a:r>
              <a:rPr lang="fa-IR" kern="0" dirty="0" smtClean="0">
                <a:latin typeface="+mn-lt"/>
                <a:cs typeface="B Mitra" pitchFamily="2" charset="-78"/>
              </a:rPr>
              <a:t>درمان‌ها </a:t>
            </a:r>
            <a:r>
              <a:rPr lang="fa-IR" kern="0" dirty="0">
                <a:latin typeface="+mn-lt"/>
                <a:cs typeface="B Mitra" pitchFamily="2" charset="-78"/>
              </a:rPr>
              <a:t>(رژیم غذایی، ورزش، ...) نبوده،</a:t>
            </a:r>
            <a:r>
              <a:rPr lang="en-US" kern="0" dirty="0">
                <a:latin typeface="+mn-lt"/>
                <a:cs typeface="B Mitra" pitchFamily="2" charset="-78"/>
              </a:rPr>
              <a:t> </a:t>
            </a:r>
            <a:r>
              <a:rPr lang="fa-IR" kern="0" dirty="0">
                <a:latin typeface="+mn-lt"/>
                <a:cs typeface="B Mitra" pitchFamily="2" charset="-78"/>
              </a:rPr>
              <a:t>بلکه بعنوان درمان کمکی در روشهای غیر دارویی هستند.</a:t>
            </a:r>
          </a:p>
          <a:p>
            <a:pPr marL="365760" indent="-283464" algn="r" rtl="1" fontAlgn="auto">
              <a:spcBef>
                <a:spcPct val="20000"/>
              </a:spcBef>
              <a:spcAft>
                <a:spcPts val="0"/>
              </a:spcAft>
              <a:defRPr/>
            </a:pPr>
            <a:endParaRPr lang="fa-IR" kern="0" dirty="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a:latin typeface="+mn-lt"/>
                <a:cs typeface="B Mitra" pitchFamily="2" charset="-78"/>
              </a:rPr>
              <a:t>این داروها بعد از شکست رژیم درمانی توام با فعالیت بدنی مستمر در بسیاری از بیماران قند خون را تا حد زیادی کنترل </a:t>
            </a:r>
            <a:r>
              <a:rPr lang="fa-IR" kern="0" dirty="0" smtClean="0">
                <a:latin typeface="+mn-lt"/>
                <a:cs typeface="B Mitra" pitchFamily="2" charset="-78"/>
              </a:rPr>
              <a:t>می‌کنند.</a:t>
            </a:r>
          </a:p>
          <a:p>
            <a:pPr marL="365760" indent="-283464" algn="r" rtl="1" fontAlgn="auto">
              <a:spcBef>
                <a:spcPct val="20000"/>
              </a:spcBef>
              <a:spcAft>
                <a:spcPts val="0"/>
              </a:spcAft>
              <a:buFont typeface="Wingdings 2"/>
              <a:buChar char=""/>
              <a:defRPr/>
            </a:pPr>
            <a:endParaRPr lang="fa-IR" sz="3200" b="0" kern="0" dirty="0" smtClean="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smtClean="0">
                <a:latin typeface="+mn-lt"/>
                <a:cs typeface="B Mitra" pitchFamily="2" charset="-78"/>
              </a:rPr>
              <a:t>درصورتي كه قند ناشتا بيشتر از </a:t>
            </a:r>
            <a:r>
              <a:rPr lang="en-US" kern="0" dirty="0" smtClean="0">
                <a:latin typeface="+mn-lt"/>
                <a:cs typeface="B Mitra" pitchFamily="2" charset="-78"/>
              </a:rPr>
              <a:t>mg/dl</a:t>
            </a:r>
            <a:r>
              <a:rPr lang="fa-IR" kern="0" dirty="0" smtClean="0">
                <a:latin typeface="+mn-lt"/>
                <a:cs typeface="B Mitra" pitchFamily="2" charset="-78"/>
              </a:rPr>
              <a:t> 350-300 باشد، احتمال پاسخگويي به اين داروها كم است.</a:t>
            </a:r>
          </a:p>
          <a:p>
            <a:pPr marL="365760" indent="-283464" algn="r" rtl="1" fontAlgn="auto">
              <a:spcBef>
                <a:spcPct val="20000"/>
              </a:spcBef>
              <a:spcAft>
                <a:spcPts val="0"/>
              </a:spcAft>
              <a:defRPr/>
            </a:pPr>
            <a:endParaRPr lang="fa-IR" kern="0" dirty="0" smtClean="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smtClean="0">
                <a:cs typeface="B Mitra" pitchFamily="2" charset="-78"/>
              </a:rPr>
              <a:t>اين داروها در محدوه قند خون بالاي  </a:t>
            </a:r>
            <a:r>
              <a:rPr lang="en-US" kern="0" dirty="0" smtClean="0">
                <a:cs typeface="B Mitra" pitchFamily="2" charset="-78"/>
              </a:rPr>
              <a:t>mg/dl</a:t>
            </a:r>
            <a:r>
              <a:rPr lang="fa-IR" kern="0" dirty="0" smtClean="0">
                <a:cs typeface="B Mitra" pitchFamily="2" charset="-78"/>
              </a:rPr>
              <a:t> 200 تجويز مي‌شوند.</a:t>
            </a:r>
          </a:p>
          <a:p>
            <a:pPr marL="365760" indent="-283464" algn="r" rtl="1" fontAlgn="auto">
              <a:spcBef>
                <a:spcPct val="20000"/>
              </a:spcBef>
              <a:spcAft>
                <a:spcPts val="0"/>
              </a:spcAft>
              <a:defRPr/>
            </a:pPr>
            <a:endParaRPr lang="fa-IR" kern="0" dirty="0" smtClean="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smtClean="0">
                <a:latin typeface="+mn-lt"/>
                <a:cs typeface="B Mitra" pitchFamily="2" charset="-78"/>
              </a:rPr>
              <a:t>داروهاي سنتي و گياهي بعلت كاهش موقتي قند خون و عدم تاثير طولاني مدت توصيه نمي‌شوند.</a:t>
            </a:r>
            <a:endParaRPr lang="en-US" kern="0" dirty="0" smtClean="0">
              <a:latin typeface="+mn-lt"/>
              <a:cs typeface="B Mitra" pitchFamily="2" charset="-78"/>
            </a:endParaRPr>
          </a:p>
          <a:p>
            <a:pPr marL="365760" indent="-283464" algn="r" rtl="1" fontAlgn="auto">
              <a:spcBef>
                <a:spcPct val="20000"/>
              </a:spcBef>
              <a:spcAft>
                <a:spcPts val="0"/>
              </a:spcAft>
              <a:buFont typeface="Wingdings 2"/>
              <a:buChar char=""/>
              <a:defRPr/>
            </a:pPr>
            <a:endParaRPr lang="en-US" kern="0" dirty="0" smtClean="0">
              <a:latin typeface="+mn-lt"/>
              <a:cs typeface="B Mitra" pitchFamily="2" charset="-78"/>
            </a:endParaRPr>
          </a:p>
          <a:p>
            <a:pPr marL="365760" indent="-283464" algn="r" rtl="1" fontAlgn="auto">
              <a:spcBef>
                <a:spcPct val="20000"/>
              </a:spcBef>
              <a:spcAft>
                <a:spcPts val="0"/>
              </a:spcAft>
              <a:defRPr/>
            </a:pPr>
            <a:endParaRPr lang="fa-IR" kern="0" dirty="0" smtClean="0">
              <a:latin typeface="+mn-lt"/>
              <a:cs typeface="B Mitra" pitchFamily="2" charset="-78"/>
            </a:endParaRPr>
          </a:p>
          <a:p>
            <a:pPr marL="365760" indent="-283464" algn="r" rtl="1" fontAlgn="auto">
              <a:spcBef>
                <a:spcPct val="20000"/>
              </a:spcBef>
              <a:spcAft>
                <a:spcPts val="0"/>
              </a:spcAft>
              <a:buFont typeface="Wingdings 2"/>
              <a:buChar char=""/>
              <a:defRPr/>
            </a:pPr>
            <a:endParaRPr lang="fa-IR" kern="0" dirty="0">
              <a:latin typeface="+mn-lt"/>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643063" y="1285875"/>
            <a:ext cx="6786562" cy="2369880"/>
          </a:xfrm>
          <a:prstGeom prst="rect">
            <a:avLst/>
          </a:prstGeom>
          <a:noFill/>
          <a:ln w="9525">
            <a:noFill/>
            <a:miter lim="800000"/>
            <a:headEnd/>
            <a:tailEnd/>
          </a:ln>
        </p:spPr>
        <p:txBody>
          <a:bodyPr>
            <a:spAutoFit/>
          </a:bodyPr>
          <a:lstStyle/>
          <a:p>
            <a:pPr algn="r" rtl="1"/>
            <a:r>
              <a:rPr lang="fa-IR" sz="2800" dirty="0">
                <a:solidFill>
                  <a:srgbClr val="C00000"/>
                </a:solidFill>
                <a:cs typeface="B Titr" pitchFamily="2" charset="-78"/>
              </a:rPr>
              <a:t>داروهای خوراکی</a:t>
            </a:r>
          </a:p>
          <a:p>
            <a:pPr>
              <a:buFont typeface="Wingdings 2" pitchFamily="18" charset="2"/>
              <a:buNone/>
            </a:pPr>
            <a:endParaRPr lang="fa-IR" dirty="0">
              <a:cs typeface="B Mitra" pitchFamily="2" charset="-78"/>
            </a:endParaRPr>
          </a:p>
          <a:p>
            <a:pPr>
              <a:buFont typeface="Wingdings 2" pitchFamily="18" charset="2"/>
              <a:buNone/>
            </a:pPr>
            <a:endParaRPr lang="fa-IR" dirty="0">
              <a:cs typeface="B Mitra" pitchFamily="2" charset="-78"/>
            </a:endParaRPr>
          </a:p>
          <a:p>
            <a:pPr algn="r" rtl="1">
              <a:buFont typeface="Wingdings 2" pitchFamily="18" charset="2"/>
              <a:buNone/>
            </a:pPr>
            <a:r>
              <a:rPr lang="fa-IR" dirty="0">
                <a:cs typeface="B Mitra" pitchFamily="2" charset="-78"/>
              </a:rPr>
              <a:t>1-سولفونیل </a:t>
            </a:r>
            <a:r>
              <a:rPr lang="fa-IR" dirty="0" smtClean="0">
                <a:cs typeface="B Mitra" pitchFamily="2" charset="-78"/>
              </a:rPr>
              <a:t>اوره‌ها (گلی </a:t>
            </a:r>
            <a:r>
              <a:rPr lang="fa-IR" dirty="0">
                <a:cs typeface="B Mitra" pitchFamily="2" charset="-78"/>
              </a:rPr>
              <a:t>بن کلامید</a:t>
            </a:r>
            <a:r>
              <a:rPr lang="fa-IR" dirty="0" smtClean="0">
                <a:cs typeface="B Mitra" pitchFamily="2" charset="-78"/>
              </a:rPr>
              <a:t>)</a:t>
            </a:r>
          </a:p>
          <a:p>
            <a:pPr algn="r" rtl="1">
              <a:buFont typeface="Wingdings 2" pitchFamily="18" charset="2"/>
              <a:buNone/>
            </a:pPr>
            <a:endParaRPr lang="fa-IR" dirty="0">
              <a:cs typeface="B Mitra" pitchFamily="2" charset="-78"/>
            </a:endParaRPr>
          </a:p>
          <a:p>
            <a:pPr algn="r" rtl="1">
              <a:buFont typeface="Wingdings 2" pitchFamily="18" charset="2"/>
              <a:buNone/>
            </a:pPr>
            <a:r>
              <a:rPr lang="fa-IR" dirty="0" smtClean="0">
                <a:cs typeface="B Mitra" pitchFamily="2" charset="-78"/>
              </a:rPr>
              <a:t>2-بیگوانیدین‌ها </a:t>
            </a:r>
            <a:r>
              <a:rPr lang="fa-IR" dirty="0">
                <a:cs typeface="B Mitra" pitchFamily="2" charset="-78"/>
              </a:rPr>
              <a:t>(در ایران فقط مت </a:t>
            </a:r>
            <a:r>
              <a:rPr lang="fa-IR" dirty="0" smtClean="0">
                <a:cs typeface="B Mitra" pitchFamily="2" charset="-78"/>
              </a:rPr>
              <a:t>فورمین وجود دارد.)</a:t>
            </a:r>
            <a:endParaRPr lang="fa-IR" dirty="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714620"/>
            <a:ext cx="7358114" cy="830997"/>
          </a:xfrm>
          <a:prstGeom prst="rect">
            <a:avLst/>
          </a:prstGeom>
          <a:noFill/>
        </p:spPr>
        <p:txBody>
          <a:bodyPr wrap="square" rtlCol="0">
            <a:spAutoFit/>
          </a:bodyPr>
          <a:lstStyle/>
          <a:p>
            <a:pPr algn="r" rtl="1"/>
            <a:endParaRPr lang="fa-IR" dirty="0" smtClean="0">
              <a:cs typeface="B Mitra" pitchFamily="2" charset="-78"/>
            </a:endParaRPr>
          </a:p>
          <a:p>
            <a:r>
              <a:rPr lang="fa-IR" dirty="0" smtClean="0">
                <a:cs typeface="B Mitra" pitchFamily="2" charset="-78"/>
              </a:rPr>
              <a:t> </a:t>
            </a:r>
            <a:endParaRPr lang="en-US" dirty="0"/>
          </a:p>
        </p:txBody>
      </p:sp>
      <p:sp>
        <p:nvSpPr>
          <p:cNvPr id="3" name="Rectangle 2"/>
          <p:cNvSpPr/>
          <p:nvPr/>
        </p:nvSpPr>
        <p:spPr>
          <a:xfrm>
            <a:off x="5643570" y="285728"/>
            <a:ext cx="3238250" cy="707886"/>
          </a:xfrm>
          <a:prstGeom prst="rect">
            <a:avLst/>
          </a:prstGeom>
          <a:noFill/>
        </p:spPr>
        <p:txBody>
          <a:bodyPr wrap="square" lIns="91440" tIns="45720" rIns="91440" bIns="45720">
            <a:sp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سولفونیل اوره‌ها</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357158" y="1214422"/>
            <a:ext cx="8358246" cy="4893647"/>
          </a:xfrm>
          <a:prstGeom prst="rect">
            <a:avLst/>
          </a:prstGeom>
          <a:noFill/>
        </p:spPr>
        <p:txBody>
          <a:bodyPr wrap="square" rtlCol="0">
            <a:spAutoFit/>
          </a:bodyPr>
          <a:lstStyle/>
          <a:p>
            <a:pPr algn="r" rtl="1">
              <a:buFont typeface="Arial" pitchFamily="34" charset="0"/>
              <a:buChar char="•"/>
            </a:pPr>
            <a:r>
              <a:rPr lang="fa-IR" dirty="0" smtClean="0">
                <a:cs typeface="B Mitra" pitchFamily="2" charset="-78"/>
              </a:rPr>
              <a:t>      مكانيسم اثر </a:t>
            </a:r>
          </a:p>
          <a:p>
            <a:pPr marL="457200" indent="-457200" algn="r" rtl="1"/>
            <a:r>
              <a:rPr lang="fa-IR" dirty="0" smtClean="0">
                <a:cs typeface="B Mitra" pitchFamily="2" charset="-78"/>
              </a:rPr>
              <a:t>1) تحريك سلول‌هاي بتاي پانكراس جهت افزايش ترشح انسولين</a:t>
            </a:r>
          </a:p>
          <a:p>
            <a:pPr marL="457200" indent="-457200" algn="r" rtl="1"/>
            <a:r>
              <a:rPr lang="fa-IR" dirty="0" smtClean="0">
                <a:cs typeface="B Mitra" pitchFamily="2" charset="-78"/>
              </a:rPr>
              <a:t>2) با افزايش مصرف محيطي گلوكز موجب كاهش گلوكونئوژنز مي‌شود.</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مهمترين عارضه : هيپوگليسمي (بخصوص افراد مسن و نفروپاتي)</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شكل دارويي : بصورت قرص‌هاي 5 ميلي‌گرمي</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روش مصرف : شروع تك دوز </a:t>
            </a:r>
            <a:r>
              <a:rPr lang="en-US" dirty="0" smtClean="0">
                <a:cs typeface="B Mitra" pitchFamily="2" charset="-78"/>
              </a:rPr>
              <a:t>mg</a:t>
            </a:r>
            <a:r>
              <a:rPr lang="fa-IR" dirty="0" smtClean="0">
                <a:cs typeface="B Mitra" pitchFamily="2" charset="-78"/>
              </a:rPr>
              <a:t> 5-1/25 ، افزايش تدريجي حداكثر تا </a:t>
            </a:r>
            <a:r>
              <a:rPr lang="en-US" dirty="0" smtClean="0">
                <a:cs typeface="B Mitra" pitchFamily="2" charset="-78"/>
              </a:rPr>
              <a:t>mg</a:t>
            </a:r>
            <a:r>
              <a:rPr lang="fa-IR" dirty="0" smtClean="0">
                <a:cs typeface="B Mitra" pitchFamily="2" charset="-78"/>
              </a:rPr>
              <a:t>20</a:t>
            </a:r>
          </a:p>
          <a:p>
            <a:pPr marL="457200" indent="-457200" algn="r" rtl="1"/>
            <a:r>
              <a:rPr lang="fa-IR" dirty="0" smtClean="0">
                <a:cs typeface="B Mitra" pitchFamily="2" charset="-78"/>
              </a:rPr>
              <a:t>       5 دقيقه قبل از غذا تجويز مي‌شوند.</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كاربرد در افراد با وزن طبيعي و يا لاغر</a:t>
            </a:r>
            <a:endParaRPr lang="en-US" dirty="0"/>
          </a:p>
        </p:txBody>
      </p:sp>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7950" y="214290"/>
            <a:ext cx="2523870" cy="707886"/>
          </a:xfrm>
          <a:prstGeom prst="rect">
            <a:avLst/>
          </a:prstGeom>
          <a:noFill/>
        </p:spPr>
        <p:txBody>
          <a:bodyPr wrap="square" lIns="91440" tIns="45720" rIns="91440" bIns="45720">
            <a:sp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بيگوانيدين‌ها</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357158" y="928670"/>
            <a:ext cx="8358246" cy="5837495"/>
          </a:xfrm>
          <a:prstGeom prst="rect">
            <a:avLst/>
          </a:prstGeom>
          <a:noFill/>
        </p:spPr>
        <p:txBody>
          <a:bodyPr wrap="square" rtlCol="0">
            <a:spAutoFit/>
          </a:bodyPr>
          <a:lstStyle/>
          <a:p>
            <a:pPr algn="r" rtl="1">
              <a:buFont typeface="Arial" pitchFamily="34" charset="0"/>
              <a:buChar char="•"/>
            </a:pPr>
            <a:r>
              <a:rPr lang="fa-IR" dirty="0" smtClean="0">
                <a:cs typeface="B Mitra" pitchFamily="2" charset="-78"/>
              </a:rPr>
              <a:t>      مكانيسم اثر </a:t>
            </a:r>
          </a:p>
          <a:p>
            <a:pPr marL="457200" indent="-457200" algn="r" rtl="1"/>
            <a:r>
              <a:rPr lang="fa-IR" sz="2000" dirty="0" smtClean="0">
                <a:cs typeface="B Mitra" pitchFamily="2" charset="-78"/>
              </a:rPr>
              <a:t>1)افزايش حساسيت سلولها نسبت به انسولين</a:t>
            </a:r>
          </a:p>
          <a:p>
            <a:pPr marL="457200" indent="-457200" algn="r" rtl="1"/>
            <a:r>
              <a:rPr lang="fa-IR" sz="2000" dirty="0" smtClean="0">
                <a:cs typeface="B Mitra" pitchFamily="2" charset="-78"/>
              </a:rPr>
              <a:t>2) كاهش مقاومت محيطي نسبت به انسولين</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مهمترين عوارض : </a:t>
            </a:r>
            <a:r>
              <a:rPr lang="fa-IR" sz="2000" dirty="0" smtClean="0">
                <a:cs typeface="B Mitra" pitchFamily="2" charset="-78"/>
              </a:rPr>
              <a:t>عوارض گوارشي، اختلال در جذب ويتامين </a:t>
            </a:r>
            <a:r>
              <a:rPr lang="en-US" sz="2000" dirty="0" smtClean="0">
                <a:cs typeface="B Mitra" pitchFamily="2" charset="-78"/>
              </a:rPr>
              <a:t>B</a:t>
            </a:r>
            <a:r>
              <a:rPr lang="en-US" sz="2000" baseline="-25000" dirty="0" smtClean="0">
                <a:cs typeface="B Mitra" pitchFamily="2" charset="-78"/>
              </a:rPr>
              <a:t>12</a:t>
            </a:r>
            <a:r>
              <a:rPr lang="fa-IR" sz="2000" baseline="-25000" dirty="0" smtClean="0">
                <a:cs typeface="B Mitra" pitchFamily="2" charset="-78"/>
              </a:rPr>
              <a:t> </a:t>
            </a:r>
            <a:r>
              <a:rPr lang="fa-IR" sz="2000" dirty="0" smtClean="0">
                <a:cs typeface="B Mitra" pitchFamily="2" charset="-78"/>
              </a:rPr>
              <a:t>، اسيدوز لاكتيك</a:t>
            </a:r>
          </a:p>
          <a:p>
            <a:pPr marL="457200" indent="-457200" algn="r" rtl="1">
              <a:buFont typeface="Arial" pitchFamily="34" charset="0"/>
              <a:buChar char="•"/>
            </a:pPr>
            <a:endParaRPr lang="fa-IR" sz="2000" baseline="-25000" dirty="0" smtClean="0">
              <a:cs typeface="B Mitra" pitchFamily="2" charset="-78"/>
            </a:endParaRPr>
          </a:p>
          <a:p>
            <a:pPr marL="457200" indent="-457200" algn="r" rtl="1">
              <a:buFont typeface="Arial" pitchFamily="34" charset="0"/>
              <a:buChar char="•"/>
            </a:pPr>
            <a:r>
              <a:rPr lang="fa-IR" dirty="0" smtClean="0">
                <a:cs typeface="B Mitra" pitchFamily="2" charset="-78"/>
              </a:rPr>
              <a:t>كنترانديكاسيون مصرف </a:t>
            </a:r>
            <a:r>
              <a:rPr lang="fa-IR" sz="2000" dirty="0" smtClean="0">
                <a:cs typeface="B Mitra" pitchFamily="2" charset="-78"/>
              </a:rPr>
              <a:t>: نفروپاتي، افراد بالاي 70 سال، بيماران با نارسايي قلبي يا كبدي، افراد مستعد به اسيدوز لاكتيك</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شكل دارويي : </a:t>
            </a:r>
            <a:r>
              <a:rPr lang="fa-IR" sz="2000" dirty="0" smtClean="0">
                <a:cs typeface="B Mitra" pitchFamily="2" charset="-78"/>
              </a:rPr>
              <a:t>بصورت قرص‌هاي 500 ميلي‌گرمي</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روش مصرف : </a:t>
            </a:r>
            <a:r>
              <a:rPr lang="fa-IR" sz="2000" dirty="0" smtClean="0">
                <a:cs typeface="B Mitra" pitchFamily="2" charset="-78"/>
              </a:rPr>
              <a:t>شروع با نصف قرص و حداكثر </a:t>
            </a:r>
            <a:r>
              <a:rPr lang="en-US" sz="2000" dirty="0" smtClean="0">
                <a:cs typeface="B Mitra" pitchFamily="2" charset="-78"/>
              </a:rPr>
              <a:t>mg</a:t>
            </a:r>
            <a:r>
              <a:rPr lang="fa-IR" sz="2000" dirty="0" smtClean="0">
                <a:cs typeface="B Mitra" pitchFamily="2" charset="-78"/>
              </a:rPr>
              <a:t> 3000 </a:t>
            </a:r>
          </a:p>
          <a:p>
            <a:pPr marL="457200" indent="-457200" algn="r" rtl="1"/>
            <a:r>
              <a:rPr lang="fa-IR" sz="2000" dirty="0" smtClean="0">
                <a:cs typeface="B Mitra" pitchFamily="2" charset="-78"/>
              </a:rPr>
              <a:t>                                   توام با غذا يا چند دقيقه بعد از آن</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كاربرد در افراد چاق و داراي اضافه وزن </a:t>
            </a:r>
            <a:r>
              <a:rPr lang="fa-IR" sz="2000" dirty="0" smtClean="0">
                <a:cs typeface="B Mitra" pitchFamily="2" charset="-78"/>
              </a:rPr>
              <a:t>(كمك به كاهش وزن)</a:t>
            </a:r>
          </a:p>
          <a:p>
            <a:pPr marL="457200" indent="-457200" algn="r" rtl="1">
              <a:buFont typeface="Arial" pitchFamily="34" charset="0"/>
              <a:buChar char="•"/>
            </a:pPr>
            <a:endParaRPr lang="fa-IR" sz="2000" dirty="0" smtClean="0">
              <a:cs typeface="B Mitra" pitchFamily="2" charset="-78"/>
            </a:endParaRPr>
          </a:p>
          <a:p>
            <a:pPr marL="457200" indent="-457200" algn="r" rtl="1">
              <a:buFont typeface="Arial" pitchFamily="34" charset="0"/>
              <a:buChar char="•"/>
            </a:pPr>
            <a:r>
              <a:rPr lang="fa-IR" sz="2000" dirty="0" smtClean="0">
                <a:cs typeface="B Mitra" pitchFamily="2" charset="-78"/>
              </a:rPr>
              <a:t>داراي دو اثر مفيد : كاهش وزن – نداشتن عارضه هيپوگليسمي</a:t>
            </a:r>
            <a:endParaRPr lang="en-US" sz="2000" dirty="0"/>
          </a:p>
        </p:txBody>
      </p:sp>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7884" y="214290"/>
            <a:ext cx="3023936" cy="707886"/>
          </a:xfrm>
          <a:prstGeom prst="rect">
            <a:avLst/>
          </a:prstGeom>
          <a:noFill/>
        </p:spPr>
        <p:txBody>
          <a:bodyPr wrap="square" lIns="91440" tIns="45720" rIns="91440" bIns="45720">
            <a:sp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انسولين درماني</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357158" y="1214422"/>
            <a:ext cx="8501122" cy="4524315"/>
          </a:xfrm>
          <a:prstGeom prst="rect">
            <a:avLst/>
          </a:prstGeom>
          <a:noFill/>
        </p:spPr>
        <p:txBody>
          <a:bodyPr wrap="square" rtlCol="0">
            <a:spAutoFit/>
          </a:bodyPr>
          <a:lstStyle/>
          <a:p>
            <a:pPr marL="457200" indent="-457200" algn="r" rtl="1">
              <a:buFontTx/>
              <a:buChar char="-"/>
            </a:pPr>
            <a:r>
              <a:rPr lang="fa-IR" dirty="0" smtClean="0">
                <a:cs typeface="B Mitra" pitchFamily="2" charset="-78"/>
              </a:rPr>
              <a:t>تمام افراد مبتلا به ديابت نوع 1</a:t>
            </a:r>
          </a:p>
          <a:p>
            <a:pPr marL="457200" indent="-457200" algn="r" rtl="1">
              <a:buFontTx/>
              <a:buChar char="-"/>
            </a:pPr>
            <a:r>
              <a:rPr lang="fa-IR" dirty="0" smtClean="0">
                <a:cs typeface="B Mitra" pitchFamily="2" charset="-78"/>
              </a:rPr>
              <a:t> قند ناشتا بالاي </a:t>
            </a:r>
            <a:r>
              <a:rPr lang="en-US" dirty="0" smtClean="0">
                <a:cs typeface="B Mitra" pitchFamily="2" charset="-78"/>
              </a:rPr>
              <a:t>mg/dl</a:t>
            </a:r>
            <a:r>
              <a:rPr lang="fa-IR" dirty="0" smtClean="0">
                <a:cs typeface="B Mitra" pitchFamily="2" charset="-78"/>
              </a:rPr>
              <a:t> 350-300</a:t>
            </a:r>
          </a:p>
          <a:p>
            <a:pPr marL="457200" indent="-457200" algn="r" rtl="1">
              <a:buFontTx/>
              <a:buChar char="-"/>
            </a:pPr>
            <a:r>
              <a:rPr lang="fa-IR" dirty="0" smtClean="0">
                <a:cs typeface="B Mitra" pitchFamily="2" charset="-78"/>
              </a:rPr>
              <a:t>عدم کنترل و درمان دیابت نوع 2 با درمان خوراکی (می‌تواند به همراه داروهای خوراکی یا به تنهایی تجویز شود.)</a:t>
            </a:r>
          </a:p>
          <a:p>
            <a:pPr marL="457200" indent="-457200" algn="r" rtl="1">
              <a:buFontTx/>
              <a:buChar char="-"/>
            </a:pPr>
            <a:r>
              <a:rPr lang="fa-IR" dirty="0" smtClean="0">
                <a:cs typeface="B Mitra" pitchFamily="2" charset="-78"/>
              </a:rPr>
              <a:t>ديابت بارداري</a:t>
            </a:r>
          </a:p>
          <a:p>
            <a:pPr marL="457200" indent="-457200" algn="r" rtl="1">
              <a:buFontTx/>
              <a:buChar char="-"/>
            </a:pPr>
            <a:r>
              <a:rPr lang="fa-IR" dirty="0" smtClean="0">
                <a:cs typeface="B Mitra" pitchFamily="2" charset="-78"/>
              </a:rPr>
              <a:t>اعمال جراحی و استرسها (سکته قلبی ،عفونتها)</a:t>
            </a:r>
          </a:p>
          <a:p>
            <a:pPr marL="457200" indent="-457200" algn="r" rtl="1">
              <a:buFontTx/>
              <a:buChar char="-"/>
            </a:pPr>
            <a:r>
              <a:rPr lang="fa-IR" dirty="0" smtClean="0">
                <a:cs typeface="B Mitra" pitchFamily="2" charset="-78"/>
              </a:rPr>
              <a:t>کنتراندیکاسیون مصرف داروهای خوراکی</a:t>
            </a:r>
          </a:p>
          <a:p>
            <a:pPr marL="457200" indent="-457200" algn="r" rtl="1">
              <a:buFontTx/>
              <a:buChar char="-"/>
            </a:pPr>
            <a:endParaRPr lang="fa-IR" dirty="0" smtClean="0">
              <a:cs typeface="B Mitra" pitchFamily="2" charset="-78"/>
            </a:endParaRPr>
          </a:p>
          <a:p>
            <a:pPr marL="457200" indent="-457200" algn="r" rtl="1">
              <a:buFontTx/>
              <a:buChar char="-"/>
            </a:pPr>
            <a:endParaRPr lang="fa-IR" dirty="0" smtClean="0">
              <a:cs typeface="B Mitra" pitchFamily="2" charset="-78"/>
            </a:endParaRPr>
          </a:p>
          <a:p>
            <a:pPr marL="457200" indent="-457200" algn="r" rtl="1">
              <a:buFontTx/>
              <a:buChar char="-"/>
            </a:pPr>
            <a:endParaRPr lang="fa-IR" dirty="0" smtClean="0">
              <a:cs typeface="B Mitra" pitchFamily="2" charset="-78"/>
            </a:endParaRPr>
          </a:p>
          <a:p>
            <a:pPr marL="457200" indent="-457200" algn="r" rtl="1">
              <a:buFontTx/>
              <a:buChar char="-"/>
            </a:pPr>
            <a:endParaRPr lang="fa-IR" dirty="0" smtClean="0">
              <a:cs typeface="B Mitra" pitchFamily="2" charset="-78"/>
            </a:endParaRPr>
          </a:p>
          <a:p>
            <a:pPr marL="457200" indent="-457200" algn="r" rtl="1"/>
            <a:endParaRPr lang="fa-IR" dirty="0" smtClean="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solidFill>
                <a:schemeClr val="tx2">
                  <a:satMod val="130000"/>
                </a:schemeClr>
              </a:solidFill>
              <a:ea typeface="+mj-ea"/>
            </a:endParaRPr>
          </a:p>
        </p:txBody>
      </p:sp>
      <p:pic>
        <p:nvPicPr>
          <p:cNvPr id="27651" name="Picture 2" descr="Table 1"/>
          <p:cNvPicPr>
            <a:picLocks noGrp="1" noChangeAspect="1" noChangeArrowheads="1"/>
          </p:cNvPicPr>
          <p:nvPr>
            <p:ph idx="1"/>
          </p:nvPr>
        </p:nvPicPr>
        <p:blipFill>
          <a:blip r:embed="rId2"/>
          <a:srcRect/>
          <a:stretch>
            <a:fillRect/>
          </a:stretch>
        </p:blipFill>
        <p:spPr>
          <a:xfrm>
            <a:off x="428596" y="500042"/>
            <a:ext cx="8358189" cy="5786478"/>
          </a:xfrm>
        </p:spPr>
      </p:pic>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74638"/>
            <a:ext cx="5791210" cy="868346"/>
          </a:xfrm>
        </p:spPr>
        <p:txBody>
          <a:bodyPr/>
          <a:lstStyle/>
          <a:p>
            <a:pPr algn="r" rtl="1" eaLnBrk="1" fontAlgn="auto" hangingPunct="1">
              <a:spcAft>
                <a:spcPts val="0"/>
              </a:spcAft>
              <a:defRPr/>
            </a:pPr>
            <a:r>
              <a:rPr lang="fa-IR" sz="3600" dirty="0" smtClean="0">
                <a:solidFill>
                  <a:srgbClr val="C00000"/>
                </a:solidFill>
                <a:cs typeface="B Titr" pitchFamily="2" charset="-78"/>
              </a:rPr>
              <a:t>نكات </a:t>
            </a:r>
            <a:r>
              <a:rPr lang="fa-IR" sz="3600" smtClean="0">
                <a:solidFill>
                  <a:srgbClr val="C00000"/>
                </a:solidFill>
                <a:cs typeface="B Titr" pitchFamily="2" charset="-78"/>
              </a:rPr>
              <a:t>عمده در تجویز </a:t>
            </a:r>
            <a:r>
              <a:rPr lang="fa-IR" sz="3600" dirty="0" smtClean="0">
                <a:solidFill>
                  <a:srgbClr val="C00000"/>
                </a:solidFill>
                <a:cs typeface="B Titr" pitchFamily="2" charset="-78"/>
              </a:rPr>
              <a:t>انسولین</a:t>
            </a:r>
            <a:endParaRPr lang="fa-IR" sz="3600" dirty="0">
              <a:solidFill>
                <a:srgbClr val="C00000"/>
              </a:solidFill>
              <a:cs typeface="B Titr" pitchFamily="2" charset="-78"/>
            </a:endParaRPr>
          </a:p>
        </p:txBody>
      </p:sp>
      <p:sp>
        <p:nvSpPr>
          <p:cNvPr id="8" name="Content Placeholder 2"/>
          <p:cNvSpPr>
            <a:spLocks noGrp="1"/>
          </p:cNvSpPr>
          <p:nvPr>
            <p:ph idx="1"/>
          </p:nvPr>
        </p:nvSpPr>
        <p:spPr>
          <a:xfrm>
            <a:off x="214282" y="1142984"/>
            <a:ext cx="8648730" cy="4800600"/>
          </a:xfrm>
        </p:spPr>
        <p:txBody>
          <a:bodyPr>
            <a:normAutofit/>
          </a:bodyPr>
          <a:lstStyle/>
          <a:p>
            <a:pPr marL="365760" indent="-283464" algn="r" rtl="1" eaLnBrk="1" fontAlgn="auto" hangingPunct="1">
              <a:spcAft>
                <a:spcPts val="0"/>
              </a:spcAft>
              <a:buFont typeface="Wingdings 2"/>
              <a:buChar char=""/>
              <a:defRPr/>
            </a:pPr>
            <a:r>
              <a:rPr lang="fa-IR" sz="2600" dirty="0" smtClean="0">
                <a:cs typeface="B Mitra" pitchFamily="2" charset="-78"/>
              </a:rPr>
              <a:t>درمان با انسولین با مقادیر کم و ترجیحا </a:t>
            </a:r>
            <a:r>
              <a:rPr lang="en-US" sz="2600" dirty="0" smtClean="0">
                <a:cs typeface="B Mitra" pitchFamily="2" charset="-78"/>
              </a:rPr>
              <a:t>NPH</a:t>
            </a:r>
            <a:r>
              <a:rPr lang="fa-IR" sz="2600" dirty="0" smtClean="0">
                <a:cs typeface="B Mitra" pitchFamily="2" charset="-78"/>
              </a:rPr>
              <a:t> و کریستال و در یک وعده آغاز می شود.</a:t>
            </a:r>
          </a:p>
          <a:p>
            <a:pPr marL="365760" indent="-283464" algn="r" rtl="1" eaLnBrk="1" fontAlgn="auto" hangingPunct="1">
              <a:spcAft>
                <a:spcPts val="0"/>
              </a:spcAft>
              <a:buFont typeface="Wingdings 2"/>
              <a:buChar char=""/>
              <a:defRPr/>
            </a:pPr>
            <a:r>
              <a:rPr lang="fa-IR" sz="2600" dirty="0" smtClean="0">
                <a:cs typeface="B Mitra" pitchFamily="2" charset="-78"/>
              </a:rPr>
              <a:t>30% انسولین محاسبه شده  بصورت کریستال و 70% بصورت </a:t>
            </a:r>
            <a:r>
              <a:rPr lang="en-US" sz="2600" dirty="0" smtClean="0">
                <a:cs typeface="B Mitra" pitchFamily="2" charset="-78"/>
              </a:rPr>
              <a:t>NPH</a:t>
            </a:r>
            <a:r>
              <a:rPr lang="fa-IR" sz="2600" dirty="0" smtClean="0">
                <a:cs typeface="B Mitra" pitchFamily="2" charset="-78"/>
              </a:rPr>
              <a:t> تجويز مي‌گردد.</a:t>
            </a:r>
          </a:p>
          <a:p>
            <a:pPr marL="365760" indent="-283464" algn="r" rtl="1" eaLnBrk="1" fontAlgn="auto" hangingPunct="1">
              <a:spcAft>
                <a:spcPts val="0"/>
              </a:spcAft>
              <a:buFont typeface="Wingdings 2"/>
              <a:buChar char=""/>
              <a:defRPr/>
            </a:pPr>
            <a:r>
              <a:rPr lang="fa-IR" sz="2600" dirty="0" smtClean="0">
                <a:cs typeface="B Mitra" pitchFamily="2" charset="-78"/>
              </a:rPr>
              <a:t>زمان تزریق کریستال قبل از غذا (نيم ساعت) و </a:t>
            </a:r>
            <a:r>
              <a:rPr lang="en-US" sz="2600" dirty="0" smtClean="0">
                <a:cs typeface="B Mitra" pitchFamily="2" charset="-78"/>
              </a:rPr>
              <a:t>NPH</a:t>
            </a:r>
            <a:r>
              <a:rPr lang="fa-IR" sz="2600" dirty="0" smtClean="0">
                <a:cs typeface="B Mitra" pitchFamily="2" charset="-78"/>
              </a:rPr>
              <a:t> قبل از خواب است، ولی در صورت مصرف همزمان قبل از غذا تجویز می‌شود.</a:t>
            </a:r>
          </a:p>
          <a:p>
            <a:pPr marL="365760" indent="-283464" algn="r" rtl="1" eaLnBrk="1" fontAlgn="auto" hangingPunct="1">
              <a:spcAft>
                <a:spcPts val="0"/>
              </a:spcAft>
              <a:buFont typeface="Wingdings 2"/>
              <a:buChar char=""/>
              <a:defRPr/>
            </a:pPr>
            <a:r>
              <a:rPr lang="fa-IR" sz="2600" dirty="0" smtClean="0">
                <a:cs typeface="B Mitra" pitchFamily="2" charset="-78"/>
              </a:rPr>
              <a:t>بهترین محل تزریق اطراف ناف و بصورت زیرجلدی است و محل باید مرتب عوض شود. بازوها و ران‌ها محل هاي مناسب ديگري هستند.</a:t>
            </a:r>
          </a:p>
          <a:p>
            <a:pPr marL="365760" indent="-283464" algn="r" rtl="1" eaLnBrk="1" fontAlgn="auto" hangingPunct="1">
              <a:spcAft>
                <a:spcPts val="0"/>
              </a:spcAft>
              <a:buFont typeface="Wingdings 2"/>
              <a:buChar char=""/>
              <a:defRPr/>
            </a:pPr>
            <a:r>
              <a:rPr lang="fa-IR" sz="2600" dirty="0" smtClean="0">
                <a:cs typeface="B Mitra" pitchFamily="2" charset="-78"/>
              </a:rPr>
              <a:t>مقادیر</a:t>
            </a:r>
            <a:r>
              <a:rPr lang="en-US" sz="2600" dirty="0" smtClean="0">
                <a:cs typeface="B Mitra" pitchFamily="2" charset="-78"/>
              </a:rPr>
              <a:t>NPH </a:t>
            </a:r>
            <a:r>
              <a:rPr lang="fa-IR" sz="2600" dirty="0" smtClean="0">
                <a:cs typeface="B Mitra" pitchFamily="2" charset="-78"/>
              </a:rPr>
              <a:t> با توجه به قندهای ناشتا و کریستال با قندهای بعد از غذا تنظیم می‌شود.</a:t>
            </a:r>
          </a:p>
          <a:p>
            <a:pPr marL="365760" indent="-283464" algn="r" rtl="1" eaLnBrk="1" fontAlgn="auto" hangingPunct="1">
              <a:spcAft>
                <a:spcPts val="0"/>
              </a:spcAft>
              <a:buFont typeface="Wingdings 2"/>
              <a:buChar char=""/>
              <a:defRPr/>
            </a:pPr>
            <a:r>
              <a:rPr lang="fa-IR" sz="2600" dirty="0" smtClean="0">
                <a:cs typeface="B Mitra" pitchFamily="2" charset="-78"/>
              </a:rPr>
              <a:t>در صورت تزریق با یک سرنگ ابتدا انسولین کریستال و سپس </a:t>
            </a:r>
            <a:r>
              <a:rPr lang="en-US" sz="2600" dirty="0" smtClean="0">
                <a:cs typeface="B Mitra" pitchFamily="2" charset="-78"/>
              </a:rPr>
              <a:t>NPH</a:t>
            </a:r>
            <a:r>
              <a:rPr lang="fa-IR" sz="2600" dirty="0" smtClean="0">
                <a:cs typeface="B Mitra" pitchFamily="2" charset="-78"/>
              </a:rPr>
              <a:t> به سرنگ کشیده می‌شود.</a:t>
            </a:r>
          </a:p>
          <a:p>
            <a:pPr marL="365760" indent="-283464" algn="r" rtl="1" eaLnBrk="1" fontAlgn="auto" hangingPunct="1">
              <a:spcAft>
                <a:spcPts val="0"/>
              </a:spcAft>
              <a:buFont typeface="Wingdings 2"/>
              <a:buChar char=""/>
              <a:defRPr/>
            </a:pPr>
            <a:r>
              <a:rPr lang="fa-IR" sz="2600" dirty="0" smtClean="0">
                <a:cs typeface="B Mitra" pitchFamily="2" charset="-78"/>
              </a:rPr>
              <a:t>مهمترين عارضه انسولين‌تراپي : حملات هيپوگليسمي</a:t>
            </a:r>
          </a:p>
          <a:p>
            <a:pPr marL="365760" indent="-283464" eaLnBrk="1" fontAlgn="auto" hangingPunct="1">
              <a:spcAft>
                <a:spcPts val="0"/>
              </a:spcAft>
              <a:buFont typeface="Wingdings 2"/>
              <a:buChar char=""/>
              <a:defRPr/>
            </a:pPr>
            <a:endParaRPr lang="fa-IR" dirty="0">
              <a:ea typeface="+mn-ea"/>
            </a:endParaRPr>
          </a:p>
        </p:txBody>
      </p:sp>
    </p:spTree>
  </p:cSld>
  <p:clrMapOvr>
    <a:masterClrMapping/>
  </p:clrMapOvr>
  <p:transition>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31913" y="1052513"/>
            <a:ext cx="6480175" cy="457200"/>
          </a:xfrm>
          <a:prstGeom prst="rect">
            <a:avLst/>
          </a:prstGeom>
          <a:noFill/>
          <a:ln w="9525">
            <a:noFill/>
            <a:miter lim="800000"/>
            <a:headEnd/>
            <a:tailEnd/>
          </a:ln>
        </p:spPr>
        <p:txBody>
          <a:bodyPr>
            <a:spAutoFit/>
          </a:bodyPr>
          <a:lstStyle/>
          <a:p>
            <a:pPr algn="l">
              <a:spcBef>
                <a:spcPct val="50000"/>
              </a:spcBef>
            </a:pPr>
            <a:endParaRPr lang="en-US" b="0"/>
          </a:p>
        </p:txBody>
      </p:sp>
      <p:sp>
        <p:nvSpPr>
          <p:cNvPr id="31747" name="Text Box 3"/>
          <p:cNvSpPr txBox="1">
            <a:spLocks noChangeArrowheads="1"/>
          </p:cNvSpPr>
          <p:nvPr/>
        </p:nvSpPr>
        <p:spPr bwMode="auto">
          <a:xfrm>
            <a:off x="468313" y="2276475"/>
            <a:ext cx="8135937" cy="2287588"/>
          </a:xfrm>
          <a:prstGeom prst="rect">
            <a:avLst/>
          </a:prstGeom>
          <a:noFill/>
          <a:ln w="9525">
            <a:noFill/>
            <a:miter lim="800000"/>
            <a:headEnd/>
            <a:tailEnd/>
          </a:ln>
        </p:spPr>
        <p:txBody>
          <a:bodyPr>
            <a:spAutoFit/>
          </a:bodyPr>
          <a:lstStyle/>
          <a:p>
            <a:pPr rtl="1">
              <a:spcBef>
                <a:spcPct val="50000"/>
              </a:spcBef>
            </a:pPr>
            <a:r>
              <a:rPr lang="ar-SA" sz="4800" b="0">
                <a:cs typeface="B Titr" pitchFamily="2" charset="-78"/>
              </a:rPr>
              <a:t>غربالگري با هدف كشف ديابت نوع 2، استراتژي اصلي اكثر برنامه‌هاي كنترل ديابت است.</a:t>
            </a:r>
            <a:endParaRPr lang="en-US" sz="4800" b="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09600"/>
            <a:ext cx="7772400" cy="838200"/>
          </a:xfrm>
          <a:prstGeom prst="rect">
            <a:avLst/>
          </a:prstGeom>
          <a:noFill/>
          <a:ln w="9525">
            <a:noFill/>
            <a:miter lim="800000"/>
            <a:headEnd/>
            <a:tailEnd/>
          </a:ln>
        </p:spPr>
        <p:txBody>
          <a:bodyPr/>
          <a:lstStyle/>
          <a:p>
            <a:r>
              <a:rPr lang="ar-SA" sz="3600">
                <a:solidFill>
                  <a:srgbClr val="660066"/>
                </a:solidFill>
                <a:cs typeface="B Zar" pitchFamily="2" charset="-78"/>
              </a:rPr>
              <a:t>شيوع عوارض در بين افراد ديابتي</a:t>
            </a:r>
            <a:endParaRPr lang="en-US" sz="3600">
              <a:solidFill>
                <a:srgbClr val="660066"/>
              </a:solidFill>
              <a:cs typeface="B Zar" pitchFamily="2" charset="-78"/>
            </a:endParaRPr>
          </a:p>
        </p:txBody>
      </p:sp>
      <p:sp>
        <p:nvSpPr>
          <p:cNvPr id="25603" name="Rectangle 3"/>
          <p:cNvSpPr>
            <a:spLocks noChangeArrowheads="1"/>
          </p:cNvSpPr>
          <p:nvPr/>
        </p:nvSpPr>
        <p:spPr bwMode="auto">
          <a:xfrm>
            <a:off x="4356100" y="1981200"/>
            <a:ext cx="4178300" cy="4114800"/>
          </a:xfrm>
          <a:prstGeom prst="rect">
            <a:avLst/>
          </a:prstGeom>
          <a:noFill/>
          <a:ln w="9525">
            <a:noFill/>
            <a:miter lim="800000"/>
            <a:headEnd/>
            <a:tailEnd/>
          </a:ln>
        </p:spPr>
        <p:txBody>
          <a:bodyPr/>
          <a:lstStyle/>
          <a:p>
            <a:pPr marL="342900" indent="-342900" algn="just" rtl="1">
              <a:spcBef>
                <a:spcPct val="20000"/>
              </a:spcBef>
              <a:buClr>
                <a:srgbClr val="660066"/>
              </a:buClr>
              <a:buFontTx/>
              <a:buChar char="•"/>
            </a:pPr>
            <a:r>
              <a:rPr lang="ar-SA" sz="2800">
                <a:cs typeface="B Zar" pitchFamily="2" charset="-78"/>
              </a:rPr>
              <a:t>34% </a:t>
            </a:r>
            <a:r>
              <a:rPr lang="ar-SA">
                <a:cs typeface="B Zar" pitchFamily="2" charset="-78"/>
              </a:rPr>
              <a:t>بيماري</a:t>
            </a:r>
            <a:r>
              <a:rPr lang="en-US">
                <a:cs typeface="B Zar" pitchFamily="2" charset="-78"/>
              </a:rPr>
              <a:t> </a:t>
            </a:r>
            <a:r>
              <a:rPr lang="ar-SA">
                <a:cs typeface="B Zar" pitchFamily="2" charset="-78"/>
              </a:rPr>
              <a:t>ايسكميك قلبي</a:t>
            </a:r>
          </a:p>
          <a:p>
            <a:pPr marL="342900" indent="-342900" algn="just" rtl="1">
              <a:spcBef>
                <a:spcPct val="20000"/>
              </a:spcBef>
              <a:buClr>
                <a:srgbClr val="660066"/>
              </a:buClr>
              <a:buFontTx/>
              <a:buChar char="•"/>
            </a:pPr>
            <a:r>
              <a:rPr lang="ar-SA" sz="2800">
                <a:cs typeface="B Zar" pitchFamily="2" charset="-78"/>
              </a:rPr>
              <a:t>50% هيپرتانسيون</a:t>
            </a:r>
          </a:p>
          <a:p>
            <a:pPr marL="342900" indent="-342900" algn="just" rtl="1">
              <a:spcBef>
                <a:spcPct val="20000"/>
              </a:spcBef>
              <a:buClr>
                <a:srgbClr val="660066"/>
              </a:buClr>
              <a:buFontTx/>
              <a:buChar char="•"/>
            </a:pPr>
            <a:r>
              <a:rPr lang="ar-SA" sz="2800">
                <a:cs typeface="B Zar" pitchFamily="2" charset="-78"/>
              </a:rPr>
              <a:t>12% نارسايي قلبي</a:t>
            </a:r>
          </a:p>
          <a:p>
            <a:pPr marL="342900" indent="-342900" algn="just" rtl="1">
              <a:spcBef>
                <a:spcPct val="20000"/>
              </a:spcBef>
              <a:buClr>
                <a:srgbClr val="660066"/>
              </a:buClr>
              <a:buFontTx/>
              <a:buChar char="•"/>
            </a:pPr>
            <a:r>
              <a:rPr lang="ar-SA" sz="2800">
                <a:cs typeface="B Zar" pitchFamily="2" charset="-78"/>
              </a:rPr>
              <a:t>44% رتينو پاتي</a:t>
            </a:r>
          </a:p>
          <a:p>
            <a:pPr marL="342900" indent="-342900" algn="just" rtl="1">
              <a:spcBef>
                <a:spcPct val="20000"/>
              </a:spcBef>
              <a:buClr>
                <a:srgbClr val="660066"/>
              </a:buClr>
              <a:buFontTx/>
              <a:buChar char="•"/>
            </a:pPr>
            <a:r>
              <a:rPr lang="ar-SA" sz="2800">
                <a:cs typeface="B Zar" pitchFamily="2" charset="-78"/>
              </a:rPr>
              <a:t>5% كاتاراكت</a:t>
            </a:r>
          </a:p>
          <a:p>
            <a:pPr marL="342900" indent="-342900" algn="just" rtl="1">
              <a:spcBef>
                <a:spcPct val="20000"/>
              </a:spcBef>
              <a:buClr>
                <a:srgbClr val="660066"/>
              </a:buClr>
              <a:buFontTx/>
              <a:buChar char="•"/>
            </a:pPr>
            <a:r>
              <a:rPr lang="ar-SA" sz="2800">
                <a:cs typeface="B Zar" pitchFamily="2" charset="-78"/>
              </a:rPr>
              <a:t>27% باكتريوري</a:t>
            </a:r>
          </a:p>
          <a:p>
            <a:pPr marL="342900" indent="-342900" algn="just" rtl="1">
              <a:spcBef>
                <a:spcPct val="20000"/>
              </a:spcBef>
              <a:buClr>
                <a:srgbClr val="660066"/>
              </a:buClr>
              <a:buFontTx/>
              <a:buChar char="•"/>
            </a:pPr>
            <a:endParaRPr lang="en-US" sz="2800">
              <a:cs typeface="B Zar" pitchFamily="2" charset="-78"/>
            </a:endParaRPr>
          </a:p>
        </p:txBody>
      </p:sp>
      <p:sp>
        <p:nvSpPr>
          <p:cNvPr id="25604" name="Rectangle 4"/>
          <p:cNvSpPr>
            <a:spLocks noChangeArrowheads="1"/>
          </p:cNvSpPr>
          <p:nvPr/>
        </p:nvSpPr>
        <p:spPr bwMode="auto">
          <a:xfrm>
            <a:off x="354013" y="2003425"/>
            <a:ext cx="4248150" cy="3248025"/>
          </a:xfrm>
          <a:prstGeom prst="rect">
            <a:avLst/>
          </a:prstGeom>
          <a:noFill/>
          <a:ln w="9525">
            <a:noFill/>
            <a:miter lim="800000"/>
            <a:headEnd/>
            <a:tailEnd/>
          </a:ln>
        </p:spPr>
        <p:txBody>
          <a:bodyPr/>
          <a:lstStyle/>
          <a:p>
            <a:pPr marL="342900" indent="-342900" algn="just" rtl="1">
              <a:spcBef>
                <a:spcPct val="20000"/>
              </a:spcBef>
              <a:buClr>
                <a:srgbClr val="660066"/>
              </a:buClr>
              <a:buFontTx/>
              <a:buChar char="•"/>
            </a:pPr>
            <a:r>
              <a:rPr lang="ar-SA" sz="2800">
                <a:cs typeface="B Zar" pitchFamily="2" charset="-78"/>
              </a:rPr>
              <a:t>10% نفروپاتي</a:t>
            </a:r>
          </a:p>
          <a:p>
            <a:pPr marL="342900" indent="-342900" algn="just" rtl="1">
              <a:spcBef>
                <a:spcPct val="20000"/>
              </a:spcBef>
              <a:buClr>
                <a:srgbClr val="660066"/>
              </a:buClr>
              <a:buFontTx/>
              <a:buChar char="•"/>
            </a:pPr>
            <a:r>
              <a:rPr lang="ar-SA" sz="2800">
                <a:cs typeface="B Zar" pitchFamily="2" charset="-78"/>
              </a:rPr>
              <a:t>72% نوروپاتي</a:t>
            </a:r>
          </a:p>
          <a:p>
            <a:pPr marL="342900" indent="-342900" algn="just" rtl="1">
              <a:spcBef>
                <a:spcPct val="20000"/>
              </a:spcBef>
              <a:buClr>
                <a:srgbClr val="660066"/>
              </a:buClr>
              <a:buFontTx/>
              <a:buChar char="•"/>
            </a:pPr>
            <a:r>
              <a:rPr lang="ar-SA" sz="2800">
                <a:cs typeface="B Zar" pitchFamily="2" charset="-78"/>
              </a:rPr>
              <a:t>60% افسردگي</a:t>
            </a:r>
          </a:p>
          <a:p>
            <a:pPr marL="342900" indent="-342900" algn="just" rtl="1">
              <a:spcBef>
                <a:spcPct val="20000"/>
              </a:spcBef>
              <a:buClr>
                <a:srgbClr val="660066"/>
              </a:buClr>
              <a:buFontTx/>
              <a:buChar char="•"/>
            </a:pPr>
            <a:r>
              <a:rPr lang="ar-SA" sz="2800">
                <a:cs typeface="B Zar" pitchFamily="2" charset="-78"/>
              </a:rPr>
              <a:t>5/2% پاي ديابتي</a:t>
            </a:r>
          </a:p>
          <a:p>
            <a:pPr marL="342900" indent="-342900" algn="just" rtl="1">
              <a:spcBef>
                <a:spcPct val="20000"/>
              </a:spcBef>
              <a:buClr>
                <a:srgbClr val="660066"/>
              </a:buClr>
              <a:buFontTx/>
              <a:buChar char="•"/>
            </a:pPr>
            <a:r>
              <a:rPr lang="ar-SA" sz="2800">
                <a:cs typeface="B Zar" pitchFamily="2" charset="-78"/>
              </a:rPr>
              <a:t>37%  هيپركلسترولمي</a:t>
            </a:r>
          </a:p>
          <a:p>
            <a:pPr marL="342900" indent="-342900" algn="just" rtl="1">
              <a:spcBef>
                <a:spcPct val="20000"/>
              </a:spcBef>
              <a:buClr>
                <a:srgbClr val="660066"/>
              </a:buClr>
              <a:buFontTx/>
              <a:buChar char="•"/>
            </a:pPr>
            <a:r>
              <a:rPr lang="ar-SA" sz="2800">
                <a:cs typeface="B Zar" pitchFamily="2" charset="-78"/>
              </a:rPr>
              <a:t>37% هيپرتري گليس</a:t>
            </a:r>
            <a:r>
              <a:rPr lang="fa-IR" sz="2800">
                <a:cs typeface="B Zar" pitchFamily="2" charset="-78"/>
              </a:rPr>
              <a:t>ي</a:t>
            </a:r>
            <a:r>
              <a:rPr lang="ar-SA" sz="2800">
                <a:cs typeface="B Zar" pitchFamily="2" charset="-78"/>
              </a:rPr>
              <a:t>ريدمي</a:t>
            </a:r>
          </a:p>
          <a:p>
            <a:pPr marL="342900" indent="-342900" algn="just" rtl="1">
              <a:spcBef>
                <a:spcPct val="20000"/>
              </a:spcBef>
              <a:buClr>
                <a:srgbClr val="660066"/>
              </a:buClr>
              <a:buFontTx/>
              <a:buChar char="•"/>
            </a:pPr>
            <a:endParaRPr lang="en-US" sz="280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blinds(horizontal)">
                                      <p:cBhvr>
                                        <p:cTn id="10"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124075" y="1341438"/>
            <a:ext cx="5327650" cy="914400"/>
          </a:xfrm>
          <a:prstGeom prst="rect">
            <a:avLst/>
          </a:prstGeom>
          <a:noFill/>
          <a:ln w="9525">
            <a:noFill/>
            <a:miter lim="800000"/>
            <a:headEnd/>
            <a:tailEnd/>
          </a:ln>
        </p:spPr>
        <p:txBody>
          <a:bodyPr>
            <a:spAutoFit/>
          </a:bodyPr>
          <a:lstStyle/>
          <a:p>
            <a:pPr>
              <a:spcBef>
                <a:spcPct val="50000"/>
              </a:spcBef>
              <a:defRPr/>
            </a:pPr>
            <a:r>
              <a:rPr lang="fa-IR" sz="5400" b="0" dirty="0">
                <a:effectLst>
                  <a:outerShdw blurRad="38100" dist="38100" dir="2700000" algn="tl">
                    <a:srgbClr val="000000">
                      <a:alpha val="43137"/>
                    </a:srgbClr>
                  </a:outerShdw>
                </a:effectLst>
                <a:cs typeface="B Titr" pitchFamily="2" charset="-78"/>
              </a:rPr>
              <a:t>انواع ديابت</a:t>
            </a:r>
            <a:endParaRPr lang="en-US" sz="5400" b="0" dirty="0">
              <a:effectLst>
                <a:outerShdw blurRad="38100" dist="38100" dir="2700000" algn="tl">
                  <a:srgbClr val="000000">
                    <a:alpha val="43137"/>
                  </a:srgbClr>
                </a:outerShdw>
              </a:effectLst>
              <a:cs typeface="B Titr" pitchFamily="2" charset="-78"/>
            </a:endParaRPr>
          </a:p>
        </p:txBody>
      </p:sp>
      <p:pic>
        <p:nvPicPr>
          <p:cNvPr id="3075" name="Picture 5" descr="untitled"/>
          <p:cNvPicPr>
            <a:picLocks noChangeAspect="1" noChangeArrowheads="1"/>
          </p:cNvPicPr>
          <p:nvPr/>
        </p:nvPicPr>
        <p:blipFill>
          <a:blip r:embed="rId2"/>
          <a:srcRect/>
          <a:stretch>
            <a:fillRect/>
          </a:stretch>
        </p:blipFill>
        <p:spPr bwMode="auto">
          <a:xfrm>
            <a:off x="2771775" y="2636838"/>
            <a:ext cx="3959225" cy="2992437"/>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27088" y="1268413"/>
            <a:ext cx="8064500" cy="1190625"/>
          </a:xfrm>
          <a:prstGeom prst="rect">
            <a:avLst/>
          </a:prstGeom>
          <a:noFill/>
          <a:ln w="9525">
            <a:noFill/>
            <a:miter lim="800000"/>
            <a:headEnd/>
            <a:tailEnd/>
          </a:ln>
        </p:spPr>
        <p:txBody>
          <a:bodyPr>
            <a:spAutoFit/>
          </a:bodyPr>
          <a:lstStyle/>
          <a:p>
            <a:pPr algn="just" rtl="1">
              <a:lnSpc>
                <a:spcPct val="90000"/>
              </a:lnSpc>
              <a:buClr>
                <a:schemeClr val="accent2"/>
              </a:buClr>
              <a:buSzPct val="80000"/>
              <a:buFont typeface="Wingdings" pitchFamily="2" charset="2"/>
              <a:buNone/>
            </a:pPr>
            <a:r>
              <a:rPr lang="ar-SA" sz="4000">
                <a:cs typeface="B Zar" pitchFamily="2" charset="-78"/>
              </a:rPr>
              <a:t>وجود حداقل </a:t>
            </a:r>
            <a:r>
              <a:rPr lang="fa-IR" sz="4000">
                <a:cs typeface="B Zar" pitchFamily="2" charset="-78"/>
              </a:rPr>
              <a:t>4</a:t>
            </a:r>
            <a:r>
              <a:rPr lang="ar-SA" sz="4000">
                <a:cs typeface="B Zar" pitchFamily="2" charset="-78"/>
              </a:rPr>
              <a:t> ميليون</a:t>
            </a:r>
            <a:r>
              <a:rPr lang="fa-IR" sz="4000">
                <a:cs typeface="B Zar" pitchFamily="2" charset="-78"/>
              </a:rPr>
              <a:t> ديابتي</a:t>
            </a:r>
            <a:r>
              <a:rPr lang="ar-SA" sz="4000">
                <a:cs typeface="B Zar" pitchFamily="2" charset="-78"/>
              </a:rPr>
              <a:t> در كشور كه در نيمي از </a:t>
            </a:r>
            <a:r>
              <a:rPr lang="fa-IR" sz="4000">
                <a:cs typeface="B Zar" pitchFamily="2" charset="-78"/>
              </a:rPr>
              <a:t>آنها</a:t>
            </a:r>
            <a:r>
              <a:rPr lang="ar-SA" sz="4000">
                <a:cs typeface="B Zar" pitchFamily="2" charset="-78"/>
              </a:rPr>
              <a:t> از بيماري خود بي</a:t>
            </a:r>
            <a:r>
              <a:rPr lang="fa-IR" sz="4000">
                <a:cs typeface="B Zar" pitchFamily="2" charset="-78"/>
              </a:rPr>
              <a:t>‌</a:t>
            </a:r>
            <a:r>
              <a:rPr lang="ar-SA" sz="4000">
                <a:cs typeface="B Zar" pitchFamily="2" charset="-78"/>
              </a:rPr>
              <a:t>اطلاعند</a:t>
            </a:r>
            <a:r>
              <a:rPr lang="fa-IR" sz="4000">
                <a:cs typeface="B Zar" pitchFamily="2" charset="-78"/>
              </a:rPr>
              <a:t>.</a:t>
            </a:r>
            <a:endParaRPr lang="en-US" sz="4000" b="0">
              <a:cs typeface="B Zar" pitchFamily="2" charset="-78"/>
            </a:endParaRPr>
          </a:p>
        </p:txBody>
      </p:sp>
      <p:sp>
        <p:nvSpPr>
          <p:cNvPr id="34819" name="Text Box 3"/>
          <p:cNvSpPr txBox="1">
            <a:spLocks noChangeArrowheads="1"/>
          </p:cNvSpPr>
          <p:nvPr/>
        </p:nvSpPr>
        <p:spPr bwMode="auto">
          <a:xfrm>
            <a:off x="6300788" y="260350"/>
            <a:ext cx="2520950" cy="823913"/>
          </a:xfrm>
          <a:prstGeom prst="rect">
            <a:avLst/>
          </a:prstGeom>
          <a:noFill/>
          <a:ln w="9525">
            <a:noFill/>
            <a:miter lim="800000"/>
            <a:headEnd/>
            <a:tailEnd/>
          </a:ln>
        </p:spPr>
        <p:txBody>
          <a:bodyPr>
            <a:spAutoFit/>
          </a:bodyPr>
          <a:lstStyle/>
          <a:p>
            <a:pPr algn="r" rtl="1">
              <a:spcBef>
                <a:spcPct val="50000"/>
              </a:spcBef>
            </a:pPr>
            <a:r>
              <a:rPr lang="fa-IR" sz="4800" b="0">
                <a:solidFill>
                  <a:srgbClr val="CC0000"/>
                </a:solidFill>
                <a:cs typeface="B Titr" pitchFamily="2" charset="-78"/>
              </a:rPr>
              <a:t>حقيقت</a:t>
            </a:r>
            <a:endParaRPr lang="en-US" sz="4800" b="0">
              <a:solidFill>
                <a:srgbClr val="CC0000"/>
              </a:solidFill>
              <a:cs typeface="B Titr" pitchFamily="2" charset="-78"/>
            </a:endParaRPr>
          </a:p>
        </p:txBody>
      </p:sp>
      <p:pic>
        <p:nvPicPr>
          <p:cNvPr id="34820" name="Picture 7" descr="People_"/>
          <p:cNvPicPr>
            <a:picLocks noChangeAspect="1" noChangeArrowheads="1"/>
          </p:cNvPicPr>
          <p:nvPr/>
        </p:nvPicPr>
        <p:blipFill>
          <a:blip r:embed="rId2"/>
          <a:srcRect/>
          <a:stretch>
            <a:fillRect/>
          </a:stretch>
        </p:blipFill>
        <p:spPr bwMode="auto">
          <a:xfrm>
            <a:off x="1763713" y="2565400"/>
            <a:ext cx="5400675" cy="3998913"/>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628507"/>
            <a:ext cx="8072494" cy="2462213"/>
          </a:xfrm>
          <a:prstGeom prst="rect">
            <a:avLst/>
          </a:prstGeom>
        </p:spPr>
        <p:txBody>
          <a:bodyPr wrap="square">
            <a:spAutoFit/>
          </a:bodyPr>
          <a:lstStyle/>
          <a:p>
            <a:pPr algn="r" rtl="1">
              <a:spcBef>
                <a:spcPct val="50000"/>
              </a:spcBef>
              <a:buFontTx/>
              <a:buBlip>
                <a:blip r:embed="rId2"/>
              </a:buBlip>
            </a:pPr>
            <a:r>
              <a:rPr lang="ar-SA" sz="2800" dirty="0" smtClean="0">
                <a:solidFill>
                  <a:srgbClr val="333333"/>
                </a:solidFill>
                <a:cs typeface="B Mitra" pitchFamily="2" charset="-78"/>
              </a:rPr>
              <a:t>تنها 50% بيماران از بيماري خود آگاهي دارند.</a:t>
            </a:r>
          </a:p>
          <a:p>
            <a:pPr algn="r" rtl="1">
              <a:spcBef>
                <a:spcPct val="50000"/>
              </a:spcBef>
              <a:buFontTx/>
              <a:buBlip>
                <a:blip r:embed="rId2"/>
              </a:buBlip>
            </a:pPr>
            <a:r>
              <a:rPr lang="ar-SA" sz="2800" dirty="0" smtClean="0">
                <a:solidFill>
                  <a:srgbClr val="333333"/>
                </a:solidFill>
                <a:cs typeface="B Mitra" pitchFamily="2" charset="-78"/>
              </a:rPr>
              <a:t> تنها 50% بيماران اقدام به درمان بيماري خود مي‌كنند.</a:t>
            </a:r>
          </a:p>
          <a:p>
            <a:pPr algn="r" rtl="1">
              <a:spcBef>
                <a:spcPct val="50000"/>
              </a:spcBef>
              <a:buFontTx/>
              <a:buBlip>
                <a:blip r:embed="rId2"/>
              </a:buBlip>
            </a:pPr>
            <a:r>
              <a:rPr lang="ar-SA" sz="2800" dirty="0" smtClean="0">
                <a:solidFill>
                  <a:srgbClr val="333333"/>
                </a:solidFill>
                <a:cs typeface="B Mitra" pitchFamily="2" charset="-78"/>
              </a:rPr>
              <a:t> تنها 50% بيماران، بيماري خود را كنترل مي‌كنند.</a:t>
            </a:r>
          </a:p>
          <a:p>
            <a:pPr algn="r" rtl="1">
              <a:spcBef>
                <a:spcPct val="50000"/>
              </a:spcBef>
              <a:buFontTx/>
              <a:buBlip>
                <a:blip r:embed="rId2"/>
              </a:buBlip>
            </a:pPr>
            <a:r>
              <a:rPr lang="ar-SA" sz="2800" dirty="0" smtClean="0">
                <a:solidFill>
                  <a:srgbClr val="333333"/>
                </a:solidFill>
                <a:cs typeface="B Mitra" pitchFamily="2" charset="-78"/>
              </a:rPr>
              <a:t> يعني تنها يك هشتم بيماران ، بيماري خود را كنترل مي‌كنند. </a:t>
            </a:r>
            <a:endParaRPr lang="en-US" sz="2800" dirty="0">
              <a:solidFill>
                <a:srgbClr val="333333"/>
              </a:solidFill>
              <a:cs typeface="B Mitra" pitchFamily="2" charset="-78"/>
            </a:endParaRPr>
          </a:p>
        </p:txBody>
      </p:sp>
      <p:sp>
        <p:nvSpPr>
          <p:cNvPr id="4" name="TextBox 3"/>
          <p:cNvSpPr txBox="1"/>
          <p:nvPr/>
        </p:nvSpPr>
        <p:spPr>
          <a:xfrm>
            <a:off x="357158" y="645081"/>
            <a:ext cx="8286808" cy="584775"/>
          </a:xfrm>
          <a:prstGeom prst="rect">
            <a:avLst/>
          </a:prstGeom>
          <a:noFill/>
        </p:spPr>
        <p:txBody>
          <a:bodyPr wrap="square" rtlCol="0">
            <a:spAutoFit/>
          </a:bodyPr>
          <a:lstStyle/>
          <a:p>
            <a:r>
              <a:rPr lang="fa-IR" sz="3200" dirty="0" smtClean="0">
                <a:solidFill>
                  <a:srgbClr val="C00000"/>
                </a:solidFill>
                <a:cs typeface="B Titr" pitchFamily="2" charset="-78"/>
              </a:rPr>
              <a:t>در بيماري ديابت نوع 2 و همچنين بيماري فشارخون بالا :</a:t>
            </a:r>
            <a:endParaRPr lang="en-US" sz="3200" dirty="0">
              <a:solidFill>
                <a:srgbClr val="C00000"/>
              </a:solidFill>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2"/>
          <a:stretch>
            <a:fillRect/>
          </a:stretch>
        </p:blipFill>
        <p:spPr>
          <a:xfrm>
            <a:off x="1142976" y="1901764"/>
            <a:ext cx="6707206" cy="4454004"/>
          </a:xfrm>
          <a:prstGeom prst="rect">
            <a:avLst/>
          </a:prstGeom>
        </p:spPr>
      </p:pic>
      <p:sp>
        <p:nvSpPr>
          <p:cNvPr id="4" name="Rectangle 3"/>
          <p:cNvSpPr/>
          <p:nvPr/>
        </p:nvSpPr>
        <p:spPr>
          <a:xfrm>
            <a:off x="500034" y="428604"/>
            <a:ext cx="75536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آموزش، آموزش و آموزش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4800" y="1585913"/>
            <a:ext cx="8496300" cy="1143000"/>
          </a:xfrm>
          <a:prstGeom prst="rect">
            <a:avLst/>
          </a:prstGeom>
          <a:noFill/>
          <a:ln w="9525">
            <a:noFill/>
            <a:miter lim="800000"/>
            <a:headEnd/>
            <a:tailEnd/>
          </a:ln>
        </p:spPr>
        <p:txBody>
          <a:bodyPr anchor="ctr"/>
          <a:lstStyle/>
          <a:p>
            <a:r>
              <a:rPr lang="ar-SA" sz="3600">
                <a:solidFill>
                  <a:srgbClr val="660066"/>
                </a:solidFill>
                <a:cs typeface="B Zar" pitchFamily="2" charset="-78"/>
              </a:rPr>
              <a:t>وضعيت ديابت در </a:t>
            </a:r>
            <a:r>
              <a:rPr lang="fa-IR" sz="3600">
                <a:solidFill>
                  <a:srgbClr val="660066"/>
                </a:solidFill>
                <a:cs typeface="B Zar" pitchFamily="2" charset="-78"/>
              </a:rPr>
              <a:t>مناطق شهري و روستايي ايران</a:t>
            </a:r>
            <a:endParaRPr lang="ar-SA" sz="3600">
              <a:solidFill>
                <a:srgbClr val="660066"/>
              </a:solidFill>
              <a:cs typeface="B Zar" pitchFamily="2" charset="-78"/>
            </a:endParaRPr>
          </a:p>
        </p:txBody>
      </p:sp>
      <p:sp>
        <p:nvSpPr>
          <p:cNvPr id="35843" name="Text Box 3"/>
          <p:cNvSpPr txBox="1">
            <a:spLocks noChangeArrowheads="1"/>
          </p:cNvSpPr>
          <p:nvPr/>
        </p:nvSpPr>
        <p:spPr bwMode="auto">
          <a:xfrm>
            <a:off x="-42863" y="2862263"/>
            <a:ext cx="8958263" cy="1816100"/>
          </a:xfrm>
          <a:prstGeom prst="rect">
            <a:avLst/>
          </a:prstGeom>
          <a:noFill/>
          <a:ln w="9525">
            <a:noFill/>
            <a:miter lim="800000"/>
            <a:headEnd/>
            <a:tailEnd/>
          </a:ln>
        </p:spPr>
        <p:txBody>
          <a:bodyPr>
            <a:spAutoFit/>
          </a:bodyPr>
          <a:lstStyle/>
          <a:p>
            <a:pPr algn="just" rtl="1">
              <a:spcBef>
                <a:spcPct val="50000"/>
              </a:spcBef>
            </a:pPr>
            <a:r>
              <a:rPr lang="fa-IR" sz="2800" b="0">
                <a:cs typeface="B Titr" pitchFamily="2" charset="-78"/>
              </a:rPr>
              <a:t>4% افراد بالاي 30 سال جمعيت روستايي ديابتيك </a:t>
            </a:r>
          </a:p>
          <a:p>
            <a:pPr algn="just" rtl="1">
              <a:spcBef>
                <a:spcPct val="50000"/>
              </a:spcBef>
            </a:pPr>
            <a:r>
              <a:rPr lang="fa-IR" sz="2800" b="0">
                <a:cs typeface="B Titr" pitchFamily="2" charset="-78"/>
              </a:rPr>
              <a:t>10% افراد بالاي 30 سال مناطق شهري ديابتيك</a:t>
            </a:r>
            <a:r>
              <a:rPr lang="fa-IR" sz="1800" b="0">
                <a:cs typeface="B Titr" pitchFamily="2" charset="-78"/>
              </a:rPr>
              <a:t> </a:t>
            </a:r>
            <a:r>
              <a:rPr lang="fa-IR" b="0">
                <a:cs typeface="B Zar" pitchFamily="2" charset="-78"/>
              </a:rPr>
              <a:t>( بخصوص در شهرهاي بزرگ)</a:t>
            </a:r>
          </a:p>
          <a:p>
            <a:pPr algn="just" rtl="1">
              <a:spcBef>
                <a:spcPct val="50000"/>
              </a:spcBef>
            </a:pPr>
            <a:r>
              <a:rPr lang="fa-IR" sz="2800" b="0">
                <a:cs typeface="B Titr" pitchFamily="2" charset="-78"/>
              </a:rPr>
              <a:t>5% كل جمعيت كشور (روستايي و شهري) ديابتيك</a:t>
            </a:r>
            <a:endParaRPr lang="en-US" sz="2800" b="0">
              <a:cs typeface="B Titr" pitchFamily="2" charset="-78"/>
            </a:endParaRPr>
          </a:p>
        </p:txBody>
      </p:sp>
      <p:pic>
        <p:nvPicPr>
          <p:cNvPr id="35844" name="Picture 4" descr="iran"/>
          <p:cNvPicPr>
            <a:picLocks noChangeAspect="1" noChangeArrowheads="1"/>
          </p:cNvPicPr>
          <p:nvPr/>
        </p:nvPicPr>
        <p:blipFill>
          <a:blip r:embed="rId2"/>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2209800"/>
            <a:ext cx="5486400" cy="2289175"/>
          </a:xfrm>
          <a:prstGeom prst="rect">
            <a:avLst/>
          </a:prstGeom>
          <a:noFill/>
          <a:ln w="9525">
            <a:noFill/>
            <a:miter lim="800000"/>
            <a:headEnd/>
            <a:tailEnd/>
          </a:ln>
        </p:spPr>
        <p:txBody>
          <a:bodyPr>
            <a:spAutoFit/>
          </a:bodyPr>
          <a:lstStyle/>
          <a:p>
            <a:pPr algn="just" rtl="1">
              <a:spcBef>
                <a:spcPct val="50000"/>
              </a:spcBef>
            </a:pPr>
            <a:r>
              <a:rPr lang="fa-IR" sz="3600" b="0">
                <a:latin typeface="Arial" charset="0"/>
                <a:cs typeface="B Mitra" pitchFamily="2" charset="-78"/>
              </a:rPr>
              <a:t>مرگ‌های منسوب به دیابت سالانه 4000000 مورد در سال برآورد شده است، به این ترتیب دیابت عامل </a:t>
            </a:r>
            <a:r>
              <a:rPr lang="fa-IR" sz="3600">
                <a:latin typeface="Arial" charset="0"/>
                <a:cs typeface="B Mitra" pitchFamily="2" charset="-78"/>
              </a:rPr>
              <a:t>9 درصد</a:t>
            </a:r>
            <a:r>
              <a:rPr lang="fa-IR" sz="3600" b="0">
                <a:latin typeface="Arial" charset="0"/>
                <a:cs typeface="B Mitra" pitchFamily="2" charset="-78"/>
              </a:rPr>
              <a:t> از کل مرگهای جهان است. </a:t>
            </a:r>
            <a:endParaRPr lang="en-US" sz="3600" b="0">
              <a:latin typeface="Arial" charset="0"/>
              <a:cs typeface="B Mitra" pitchFamily="2" charset="-78"/>
            </a:endParaRPr>
          </a:p>
        </p:txBody>
      </p:sp>
      <p:pic>
        <p:nvPicPr>
          <p:cNvPr id="36867" name="Picture 3" descr="lantern"/>
          <p:cNvPicPr>
            <a:picLocks noChangeAspect="1" noChangeArrowheads="1"/>
          </p:cNvPicPr>
          <p:nvPr/>
        </p:nvPicPr>
        <p:blipFill>
          <a:blip r:embed="rId2"/>
          <a:srcRect/>
          <a:stretch>
            <a:fillRect/>
          </a:stretch>
        </p:blipFill>
        <p:spPr bwMode="auto">
          <a:xfrm>
            <a:off x="6019800" y="762000"/>
            <a:ext cx="2565400" cy="5105400"/>
          </a:xfrm>
          <a:prstGeom prst="rect">
            <a:avLst/>
          </a:prstGeom>
          <a:noFill/>
          <a:ln w="28575">
            <a:solidFill>
              <a:srgbClr val="000000"/>
            </a:solidFill>
            <a:miter lim="800000"/>
            <a:headEnd/>
            <a:tailEnd/>
          </a:ln>
        </p:spPr>
      </p:pic>
      <p:sp>
        <p:nvSpPr>
          <p:cNvPr id="36868" name="Text Box 4"/>
          <p:cNvSpPr txBox="1">
            <a:spLocks noChangeArrowheads="1"/>
          </p:cNvSpPr>
          <p:nvPr/>
        </p:nvSpPr>
        <p:spPr bwMode="auto">
          <a:xfrm>
            <a:off x="2066925" y="914400"/>
            <a:ext cx="3429000" cy="823913"/>
          </a:xfrm>
          <a:prstGeom prst="rect">
            <a:avLst/>
          </a:prstGeom>
          <a:noFill/>
          <a:ln w="9525">
            <a:noFill/>
            <a:miter lim="800000"/>
            <a:headEnd/>
            <a:tailEnd/>
          </a:ln>
        </p:spPr>
        <p:txBody>
          <a:bodyPr>
            <a:spAutoFit/>
          </a:bodyPr>
          <a:lstStyle/>
          <a:p>
            <a:pPr algn="r" rtl="1">
              <a:spcBef>
                <a:spcPct val="50000"/>
              </a:spcBef>
            </a:pPr>
            <a:r>
              <a:rPr lang="fa-IR" sz="4800" b="0">
                <a:solidFill>
                  <a:srgbClr val="D60093"/>
                </a:solidFill>
                <a:latin typeface="Arial" charset="0"/>
                <a:cs typeface="B Titr" pitchFamily="2" charset="-78"/>
              </a:rPr>
              <a:t>يادمان باشد :</a:t>
            </a:r>
            <a:endParaRPr lang="en-US" sz="4800" b="0">
              <a:solidFill>
                <a:srgbClr val="D60093"/>
              </a:solidFill>
              <a:latin typeface="Arial" charset="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800px-Fundus_photo_showing_scatter_laser_surgery_for_diabetic_retinopathy_EDA09"/>
          <p:cNvPicPr>
            <a:picLocks noChangeAspect="1" noChangeArrowheads="1"/>
          </p:cNvPicPr>
          <p:nvPr/>
        </p:nvPicPr>
        <p:blipFill>
          <a:blip r:embed="rId2"/>
          <a:srcRect/>
          <a:stretch>
            <a:fillRect/>
          </a:stretch>
        </p:blipFill>
        <p:spPr bwMode="auto">
          <a:xfrm>
            <a:off x="4800600" y="304800"/>
            <a:ext cx="3886200" cy="3100388"/>
          </a:xfrm>
          <a:prstGeom prst="rect">
            <a:avLst/>
          </a:prstGeom>
          <a:noFill/>
          <a:ln w="28575">
            <a:solidFill>
              <a:srgbClr val="000000"/>
            </a:solidFill>
            <a:miter lim="800000"/>
            <a:headEnd/>
            <a:tailEnd/>
          </a:ln>
        </p:spPr>
      </p:pic>
      <p:pic>
        <p:nvPicPr>
          <p:cNvPr id="37891" name="Picture 3" descr="swis-diabetic_retinopathy"/>
          <p:cNvPicPr>
            <a:picLocks noChangeAspect="1" noChangeArrowheads="1"/>
          </p:cNvPicPr>
          <p:nvPr/>
        </p:nvPicPr>
        <p:blipFill>
          <a:blip r:embed="rId3"/>
          <a:srcRect/>
          <a:stretch>
            <a:fillRect/>
          </a:stretch>
        </p:blipFill>
        <p:spPr bwMode="auto">
          <a:xfrm>
            <a:off x="457200" y="3581400"/>
            <a:ext cx="3810000" cy="2895600"/>
          </a:xfrm>
          <a:prstGeom prst="rect">
            <a:avLst/>
          </a:prstGeom>
          <a:noFill/>
          <a:ln w="38100">
            <a:solidFill>
              <a:srgbClr val="000000"/>
            </a:solidFill>
            <a:miter lim="800000"/>
            <a:headEnd/>
            <a:tailEnd/>
          </a:ln>
        </p:spPr>
      </p:pic>
      <p:sp>
        <p:nvSpPr>
          <p:cNvPr id="4" name="TextBox 3"/>
          <p:cNvSpPr txBox="1"/>
          <p:nvPr/>
        </p:nvSpPr>
        <p:spPr>
          <a:xfrm>
            <a:off x="785786" y="857232"/>
            <a:ext cx="3000396" cy="954107"/>
          </a:xfrm>
          <a:prstGeom prst="rect">
            <a:avLst/>
          </a:prstGeom>
          <a:noFill/>
        </p:spPr>
        <p:txBody>
          <a:bodyPr wrap="square" rtlCol="0">
            <a:spAutoFit/>
          </a:bodyPr>
          <a:lstStyle/>
          <a:p>
            <a:r>
              <a:rPr lang="fa-IR" sz="3200" dirty="0" smtClean="0">
                <a:solidFill>
                  <a:srgbClr val="C00000"/>
                </a:solidFill>
                <a:cs typeface="B Titr" pitchFamily="2" charset="-78"/>
              </a:rPr>
              <a:t>رتينو پاتي ديابتي</a:t>
            </a:r>
          </a:p>
          <a:p>
            <a:endParaRPr lang="en-US" dirty="0"/>
          </a:p>
        </p:txBody>
      </p:sp>
      <p:sp>
        <p:nvSpPr>
          <p:cNvPr id="5" name="TextBox 4"/>
          <p:cNvSpPr txBox="1"/>
          <p:nvPr/>
        </p:nvSpPr>
        <p:spPr>
          <a:xfrm>
            <a:off x="4929190" y="4000504"/>
            <a:ext cx="3786214" cy="1938992"/>
          </a:xfrm>
          <a:prstGeom prst="rect">
            <a:avLst/>
          </a:prstGeom>
          <a:noFill/>
        </p:spPr>
        <p:txBody>
          <a:bodyPr wrap="square" rtlCol="0">
            <a:spAutoFit/>
          </a:bodyPr>
          <a:lstStyle/>
          <a:p>
            <a:pPr algn="r" rtl="1"/>
            <a:r>
              <a:rPr lang="fa-IR" dirty="0" smtClean="0">
                <a:cs typeface="B Mitra" pitchFamily="2" charset="-78"/>
              </a:rPr>
              <a:t>- 25  برابر افراد عادي</a:t>
            </a:r>
          </a:p>
          <a:p>
            <a:pPr algn="r" rtl="1"/>
            <a:r>
              <a:rPr lang="fa-IR" dirty="0" smtClean="0">
                <a:cs typeface="B Mitra" pitchFamily="2" charset="-78"/>
              </a:rPr>
              <a:t>- شايعترين علت كوري در افراد بالغ</a:t>
            </a:r>
          </a:p>
          <a:p>
            <a:pPr algn="r" rtl="1"/>
            <a:r>
              <a:rPr lang="fa-IR" dirty="0" smtClean="0">
                <a:cs typeface="B Mitra" pitchFamily="2" charset="-78"/>
              </a:rPr>
              <a:t>- تا 20% در زمان تشخيص ديابت نوع 2 وجود دارد.</a:t>
            </a:r>
            <a:endParaRPr lang="en-US" dirty="0"/>
          </a:p>
        </p:txBody>
      </p:sp>
    </p:spTree>
  </p:cSld>
  <p:clrMapOvr>
    <a:masterClrMapping/>
  </p:clrMapOvr>
  <p:transition>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990730"/>
          <p:cNvPicPr>
            <a:picLocks noChangeAspect="1" noChangeArrowheads="1"/>
          </p:cNvPicPr>
          <p:nvPr/>
        </p:nvPicPr>
        <p:blipFill>
          <a:blip r:embed="rId2"/>
          <a:srcRect/>
          <a:stretch>
            <a:fillRect/>
          </a:stretch>
        </p:blipFill>
        <p:spPr bwMode="auto">
          <a:xfrm>
            <a:off x="684213" y="476250"/>
            <a:ext cx="8064500" cy="576103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down)">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rtery-for-web-final"/>
          <p:cNvPicPr>
            <a:picLocks noChangeAspect="1" noChangeArrowheads="1"/>
          </p:cNvPicPr>
          <p:nvPr/>
        </p:nvPicPr>
        <p:blipFill>
          <a:blip r:embed="rId2"/>
          <a:srcRect/>
          <a:stretch>
            <a:fillRect/>
          </a:stretch>
        </p:blipFill>
        <p:spPr bwMode="auto">
          <a:xfrm>
            <a:off x="1905000" y="304800"/>
            <a:ext cx="5257800" cy="62484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renaldialysis.jpg"/>
          <p:cNvPicPr>
            <a:picLocks noChangeAspect="1"/>
          </p:cNvPicPr>
          <p:nvPr/>
        </p:nvPicPr>
        <p:blipFill>
          <a:blip r:embed="rId2" cstate="print"/>
          <a:srcRect/>
          <a:stretch>
            <a:fillRect/>
          </a:stretch>
        </p:blipFill>
        <p:spPr bwMode="auto">
          <a:xfrm>
            <a:off x="928688" y="3081366"/>
            <a:ext cx="4143378" cy="3333722"/>
          </a:xfrm>
          <a:prstGeom prst="rect">
            <a:avLst/>
          </a:prstGeom>
          <a:noFill/>
          <a:ln w="9525">
            <a:noFill/>
            <a:miter lim="800000"/>
            <a:headEnd/>
            <a:tailEnd/>
          </a:ln>
        </p:spPr>
      </p:pic>
      <p:sp>
        <p:nvSpPr>
          <p:cNvPr id="3" name="TextBox 2"/>
          <p:cNvSpPr txBox="1"/>
          <p:nvPr/>
        </p:nvSpPr>
        <p:spPr>
          <a:xfrm>
            <a:off x="3071802" y="500042"/>
            <a:ext cx="5143536" cy="2185214"/>
          </a:xfrm>
          <a:prstGeom prst="rect">
            <a:avLst/>
          </a:prstGeom>
          <a:noFill/>
        </p:spPr>
        <p:txBody>
          <a:bodyPr wrap="square" rtlCol="0">
            <a:spAutoFit/>
          </a:bodyPr>
          <a:lstStyle/>
          <a:p>
            <a:pPr algn="r" rtl="1"/>
            <a:r>
              <a:rPr lang="fa-IR" sz="3200" dirty="0" smtClean="0">
                <a:solidFill>
                  <a:srgbClr val="FF0000"/>
                </a:solidFill>
                <a:cs typeface="B Titr" pitchFamily="2" charset="-78"/>
              </a:rPr>
              <a:t> نفروپاتي ديابتي</a:t>
            </a:r>
          </a:p>
          <a:p>
            <a:pPr algn="r" rtl="1"/>
            <a:endParaRPr lang="fa-IR" sz="3200" dirty="0" smtClean="0">
              <a:solidFill>
                <a:srgbClr val="FF0000"/>
              </a:solidFill>
              <a:cs typeface="B Titr" pitchFamily="2" charset="-78"/>
            </a:endParaRPr>
          </a:p>
          <a:p>
            <a:pPr algn="r" rtl="1"/>
            <a:r>
              <a:rPr lang="fa-IR" dirty="0" smtClean="0">
                <a:cs typeface="B Mitra" pitchFamily="2" charset="-78"/>
              </a:rPr>
              <a:t>- در 25-20% ديابت نوع 2 ديده مي‌شود.</a:t>
            </a:r>
          </a:p>
          <a:p>
            <a:pPr algn="r" rtl="1"/>
            <a:r>
              <a:rPr lang="fa-IR" dirty="0" smtClean="0">
                <a:cs typeface="B Mitra" pitchFamily="2" charset="-78"/>
              </a:rPr>
              <a:t>- شايعترين علت نارسايي مزمن كليه و دياليز</a:t>
            </a:r>
          </a:p>
          <a:p>
            <a:pPr algn="r" rtl="1"/>
            <a:r>
              <a:rPr lang="fa-IR" dirty="0" smtClean="0">
                <a:cs typeface="B Mitra" pitchFamily="2" charset="-78"/>
              </a:rPr>
              <a:t>- با ميكروآلبومينوري ظاهر مي‌شود.</a:t>
            </a:r>
            <a:endParaRPr lang="en-US" dirty="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2000240"/>
            <a:ext cx="8153400" cy="3539430"/>
          </a:xfrm>
          <a:prstGeom prst="rect">
            <a:avLst/>
          </a:prstGeom>
          <a:noFill/>
        </p:spPr>
        <p:txBody>
          <a:bodyPr wrap="square" rtlCol="0">
            <a:spAutoFit/>
          </a:bodyPr>
          <a:lstStyle/>
          <a:p>
            <a:pPr algn="r" rtl="1"/>
            <a:r>
              <a:rPr lang="fa-IR" sz="2800" b="1" dirty="0" smtClean="0">
                <a:cs typeface="B Mitra" pitchFamily="2" charset="-78"/>
              </a:rPr>
              <a:t>تعداد واحد ديابت : 45            دولتي :  33               خصوصي : 12</a:t>
            </a:r>
          </a:p>
          <a:p>
            <a:pPr algn="r" rtl="1"/>
            <a:endParaRPr lang="fa-IR" sz="2800" dirty="0" smtClean="0">
              <a:cs typeface="B Mitra" pitchFamily="2" charset="-78"/>
            </a:endParaRPr>
          </a:p>
          <a:p>
            <a:pPr algn="r" rtl="1"/>
            <a:r>
              <a:rPr lang="fa-IR" sz="2800" b="1" dirty="0" smtClean="0">
                <a:cs typeface="B Mitra" pitchFamily="2" charset="-78"/>
              </a:rPr>
              <a:t>تعداد مراكز ديابت : 5</a:t>
            </a:r>
          </a:p>
          <a:p>
            <a:pPr algn="r" rtl="1"/>
            <a:endParaRPr lang="fa-IR" sz="2800" dirty="0" smtClean="0">
              <a:cs typeface="B Mitra" pitchFamily="2" charset="-78"/>
            </a:endParaRPr>
          </a:p>
          <a:p>
            <a:pPr algn="r" rtl="1"/>
            <a:r>
              <a:rPr lang="fa-IR" sz="2800" b="1" dirty="0" smtClean="0">
                <a:cs typeface="B Mitra" pitchFamily="2" charset="-78"/>
              </a:rPr>
              <a:t>تعداد مركز جامع ديابت (سطح فوق‌ تخصصي) : 1 </a:t>
            </a:r>
            <a:r>
              <a:rPr lang="fa-IR" sz="1600" b="1" dirty="0" smtClean="0">
                <a:cs typeface="B Mitra" pitchFamily="2" charset="-78"/>
              </a:rPr>
              <a:t>(در حال احداث)</a:t>
            </a:r>
          </a:p>
          <a:p>
            <a:pPr algn="r" rtl="1"/>
            <a:endParaRPr lang="fa-IR" sz="2800" b="1" dirty="0" smtClean="0">
              <a:cs typeface="B Mitra" pitchFamily="2" charset="-78"/>
            </a:endParaRPr>
          </a:p>
          <a:p>
            <a:pPr algn="r" rtl="1"/>
            <a:r>
              <a:rPr lang="fa-IR" sz="2800" b="1" dirty="0" smtClean="0">
                <a:cs typeface="B Mitra" pitchFamily="2" charset="-78"/>
              </a:rPr>
              <a:t>تعداد آزمايشگاه  : 43            دولتي : 4                  خصوصي : 39</a:t>
            </a:r>
          </a:p>
          <a:p>
            <a:pPr algn="r" rtl="1"/>
            <a:r>
              <a:rPr lang="fa-IR" sz="2800" b="1" dirty="0" smtClean="0">
                <a:cs typeface="B Mitra" pitchFamily="2" charset="-78"/>
              </a:rPr>
              <a:t>  طرف قرارداد</a:t>
            </a:r>
          </a:p>
        </p:txBody>
      </p:sp>
      <p:sp>
        <p:nvSpPr>
          <p:cNvPr id="3" name="Title 1"/>
          <p:cNvSpPr>
            <a:spLocks noGrp="1"/>
          </p:cNvSpPr>
          <p:nvPr>
            <p:ph type="title"/>
          </p:nvPr>
        </p:nvSpPr>
        <p:spPr>
          <a:xfrm>
            <a:off x="357158" y="357166"/>
            <a:ext cx="8229600" cy="856488"/>
          </a:xfrm>
        </p:spPr>
        <p:txBody>
          <a:bodyPr>
            <a:noAutofit/>
          </a:bodyPr>
          <a:lstStyle/>
          <a:p>
            <a:pPr rtl="1"/>
            <a:r>
              <a:rPr lang="fa-IR" sz="3200" dirty="0" smtClean="0">
                <a:solidFill>
                  <a:srgbClr val="C00000"/>
                </a:solidFill>
                <a:cs typeface="B Titr" pitchFamily="2" charset="-78"/>
              </a:rPr>
              <a:t>وضعيت واحدها و مراكز ديابت و آزمايشگاهها در برنامه ديابت شهر تبريز</a:t>
            </a:r>
            <a:endParaRPr lang="en-US" sz="3200" dirty="0">
              <a:solidFill>
                <a:srgbClr val="C00000"/>
              </a:solidFill>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Reseptore.jpg"/>
          <p:cNvPicPr>
            <a:picLocks noChangeAspect="1"/>
          </p:cNvPicPr>
          <p:nvPr/>
        </p:nvPicPr>
        <p:blipFill>
          <a:blip r:embed="rId2"/>
          <a:srcRect/>
          <a:stretch>
            <a:fillRect/>
          </a:stretch>
        </p:blipFill>
        <p:spPr bwMode="auto">
          <a:xfrm>
            <a:off x="1971675" y="695325"/>
            <a:ext cx="5200650" cy="546735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8610600" cy="4985980"/>
          </a:xfrm>
          <a:prstGeom prst="rect">
            <a:avLst/>
          </a:prstGeom>
          <a:noFill/>
        </p:spPr>
        <p:txBody>
          <a:bodyPr wrap="square" rtlCol="1">
            <a:spAutoFit/>
          </a:bodyPr>
          <a:lstStyle/>
          <a:p>
            <a:pPr lvl="0" algn="r" rtl="1"/>
            <a:endParaRPr lang="fa-IR" sz="3000" dirty="0" smtClean="0">
              <a:solidFill>
                <a:srgbClr val="FF0000"/>
              </a:solidFill>
              <a:cs typeface="B Titr" pitchFamily="2" charset="-78"/>
            </a:endParaRPr>
          </a:p>
          <a:p>
            <a:pPr lvl="0" algn="r" rtl="1"/>
            <a:endParaRPr lang="en-US" sz="2400" b="1" dirty="0" smtClean="0">
              <a:cs typeface="B Mitra" pitchFamily="2" charset="-78"/>
            </a:endParaRPr>
          </a:p>
          <a:p>
            <a:pPr lvl="0" algn="r" rtl="1"/>
            <a:r>
              <a:rPr lang="fa-IR" sz="2400" b="1" dirty="0" smtClean="0">
                <a:cs typeface="B Mitra" pitchFamily="2" charset="-78"/>
              </a:rPr>
              <a:t>تعداد كل مراجعه كنندگان بالاي 30 سال غربالگري شده تا پايان شهريور 90 : 166816</a:t>
            </a:r>
          </a:p>
          <a:p>
            <a:pPr lvl="0" algn="r" rtl="1"/>
            <a:r>
              <a:rPr lang="fa-IR" sz="2400" b="1" dirty="0" smtClean="0">
                <a:cs typeface="B Mitra" pitchFamily="2" charset="-78"/>
              </a:rPr>
              <a:t>                                                  </a:t>
            </a:r>
            <a:endParaRPr lang="en-US" sz="2400" b="1" dirty="0" smtClean="0">
              <a:cs typeface="B Mitra" pitchFamily="2" charset="-78"/>
            </a:endParaRPr>
          </a:p>
          <a:p>
            <a:pPr lvl="0" algn="r" rtl="1"/>
            <a:r>
              <a:rPr lang="fa-IR" sz="2400" b="1" dirty="0" smtClean="0">
                <a:cs typeface="B Mitra" pitchFamily="2" charset="-78"/>
              </a:rPr>
              <a:t>تعداد افراد پره ديابتي : 34639</a:t>
            </a:r>
          </a:p>
          <a:p>
            <a:pPr lvl="0" algn="r" rtl="1"/>
            <a:endParaRPr lang="en-US" sz="2400" b="1" dirty="0" smtClean="0">
              <a:cs typeface="B Mitra" pitchFamily="2" charset="-78"/>
            </a:endParaRPr>
          </a:p>
          <a:p>
            <a:pPr lvl="0" algn="r" rtl="1"/>
            <a:r>
              <a:rPr lang="fa-IR" sz="2400" b="1" dirty="0" smtClean="0">
                <a:cs typeface="B Mitra" pitchFamily="2" charset="-78"/>
              </a:rPr>
              <a:t>تعداد بيماران ديابتي قديمي : 19832</a:t>
            </a:r>
          </a:p>
          <a:p>
            <a:pPr lvl="0" algn="r" rtl="1"/>
            <a:endParaRPr lang="en-US" sz="2400" b="1" dirty="0" smtClean="0">
              <a:cs typeface="B Mitra" pitchFamily="2" charset="-78"/>
            </a:endParaRPr>
          </a:p>
          <a:p>
            <a:pPr lvl="0" algn="r" rtl="1"/>
            <a:r>
              <a:rPr lang="fa-IR" sz="2400" b="1" dirty="0" smtClean="0">
                <a:cs typeface="B Mitra" pitchFamily="2" charset="-78"/>
              </a:rPr>
              <a:t>تعداد بيماران ديابتي جديد : 7809</a:t>
            </a:r>
          </a:p>
          <a:p>
            <a:pPr lvl="0" algn="r" rtl="1"/>
            <a:endParaRPr lang="fa-IR" sz="2400" b="1" dirty="0" smtClean="0">
              <a:cs typeface="B Mitra" pitchFamily="2" charset="-78"/>
            </a:endParaRPr>
          </a:p>
          <a:p>
            <a:pPr lvl="0" algn="r" rtl="1"/>
            <a:r>
              <a:rPr lang="fa-IR" sz="2400" b="1" dirty="0" smtClean="0">
                <a:cs typeface="B Mitra" pitchFamily="2" charset="-78"/>
              </a:rPr>
              <a:t>تعداد بيماران غير ديابتي مبتلا به فشارخون بالا : 29191</a:t>
            </a:r>
            <a:endParaRPr lang="fa-IR" dirty="0" smtClean="0">
              <a:cs typeface="B Nazanin" pitchFamily="2" charset="-78"/>
            </a:endParaRPr>
          </a:p>
          <a:p>
            <a:pPr algn="r" rtl="1"/>
            <a:endParaRPr lang="fa-IR" dirty="0">
              <a:cs typeface="B Nazanin" pitchFamily="2" charset="-78"/>
            </a:endParaRPr>
          </a:p>
        </p:txBody>
      </p:sp>
      <p:sp>
        <p:nvSpPr>
          <p:cNvPr id="3" name="Title 1"/>
          <p:cNvSpPr>
            <a:spLocks noGrp="1"/>
          </p:cNvSpPr>
          <p:nvPr>
            <p:ph type="title"/>
          </p:nvPr>
        </p:nvSpPr>
        <p:spPr>
          <a:xfrm>
            <a:off x="387925" y="228600"/>
            <a:ext cx="8229600" cy="856488"/>
          </a:xfrm>
        </p:spPr>
        <p:txBody>
          <a:bodyPr>
            <a:normAutofit/>
          </a:bodyPr>
          <a:lstStyle/>
          <a:p>
            <a:pPr algn="r" rtl="1"/>
            <a:r>
              <a:rPr lang="fa-IR" sz="3200" dirty="0" smtClean="0">
                <a:solidFill>
                  <a:srgbClr val="C00000"/>
                </a:solidFill>
                <a:cs typeface="B Titr" pitchFamily="2" charset="-78"/>
              </a:rPr>
              <a:t>اهم نتايج حاصل از اجراي برنامه ديابت شهري تاكنون </a:t>
            </a:r>
            <a:endParaRPr lang="en-US" sz="3200" dirty="0">
              <a:solidFill>
                <a:srgbClr val="C00000"/>
              </a:solidFill>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38200"/>
            <a:ext cx="8077200" cy="5262979"/>
          </a:xfrm>
          <a:prstGeom prst="rect">
            <a:avLst/>
          </a:prstGeom>
          <a:noFill/>
        </p:spPr>
        <p:txBody>
          <a:bodyPr wrap="square" rtlCol="0">
            <a:spAutoFit/>
          </a:bodyPr>
          <a:lstStyle/>
          <a:p>
            <a:pPr lvl="0" algn="r" rtl="1"/>
            <a:endParaRPr lang="fa-IR" sz="2400" b="1" dirty="0" smtClean="0">
              <a:cs typeface="B Mitra" pitchFamily="2" charset="-78"/>
            </a:endParaRPr>
          </a:p>
          <a:p>
            <a:pPr algn="r" rtl="1"/>
            <a:r>
              <a:rPr lang="fa-IR" sz="2400" b="1" dirty="0" smtClean="0">
                <a:cs typeface="B Mitra" pitchFamily="2" charset="-78"/>
              </a:rPr>
              <a:t>تعداد بيماران غير ديابتي مبتلا به هيپرتري‌گليسيريدمي : 23440</a:t>
            </a:r>
          </a:p>
          <a:p>
            <a:pPr algn="r" rtl="1"/>
            <a:endParaRPr lang="fa-IR" sz="2400" b="1" dirty="0" smtClean="0">
              <a:cs typeface="B Mitra" pitchFamily="2" charset="-78"/>
            </a:endParaRPr>
          </a:p>
          <a:p>
            <a:pPr algn="r" rtl="1"/>
            <a:r>
              <a:rPr lang="fa-IR" sz="2400" b="1" dirty="0" smtClean="0">
                <a:cs typeface="B Mitra" pitchFamily="2" charset="-78"/>
              </a:rPr>
              <a:t>تعداد بيماران غير ديابتي مبتلا به هيپر كلسترولمي : 24098</a:t>
            </a:r>
          </a:p>
          <a:p>
            <a:pPr algn="r" rtl="1"/>
            <a:endParaRPr lang="fa-IR" sz="2400" b="1" dirty="0" smtClean="0">
              <a:cs typeface="B Mitra" pitchFamily="2" charset="-78"/>
            </a:endParaRPr>
          </a:p>
          <a:p>
            <a:pPr algn="r" rtl="1"/>
            <a:r>
              <a:rPr lang="fa-IR" sz="2400" b="1" dirty="0" smtClean="0">
                <a:cs typeface="B Mitra" pitchFamily="2" charset="-78"/>
              </a:rPr>
              <a:t>تعداد افراد غيرديابتي مبتلا به اضافه وزن : 42499</a:t>
            </a:r>
          </a:p>
          <a:p>
            <a:pPr algn="r" rtl="1"/>
            <a:endParaRPr lang="fa-IR" sz="2400" b="1" dirty="0" smtClean="0">
              <a:cs typeface="B Mitra" pitchFamily="2" charset="-78"/>
            </a:endParaRPr>
          </a:p>
          <a:p>
            <a:pPr algn="r" rtl="1"/>
            <a:r>
              <a:rPr lang="fa-IR" sz="2400" b="1" dirty="0" smtClean="0">
                <a:cs typeface="B Mitra" pitchFamily="2" charset="-78"/>
              </a:rPr>
              <a:t>تعداد افراد غيرديابتي مبتلا به چاقي : 33695</a:t>
            </a:r>
          </a:p>
          <a:p>
            <a:pPr algn="r" rtl="1"/>
            <a:endParaRPr lang="fa-IR" sz="2400" b="1" dirty="0" smtClean="0">
              <a:cs typeface="B Mitra" pitchFamily="2" charset="-78"/>
            </a:endParaRPr>
          </a:p>
          <a:p>
            <a:pPr algn="r" rtl="1"/>
            <a:r>
              <a:rPr lang="fa-IR" sz="2400" b="1" dirty="0" smtClean="0">
                <a:cs typeface="B Mitra" pitchFamily="2" charset="-78"/>
              </a:rPr>
              <a:t>تعداد بيماران آموزش ديده : 28393</a:t>
            </a:r>
          </a:p>
          <a:p>
            <a:pPr algn="r" rtl="1"/>
            <a:endParaRPr lang="fa-IR" sz="2400" b="1" dirty="0" smtClean="0">
              <a:cs typeface="B Mitra" pitchFamily="2" charset="-78"/>
            </a:endParaRPr>
          </a:p>
          <a:p>
            <a:pPr algn="r" rtl="1"/>
            <a:r>
              <a:rPr lang="fa-IR" sz="2400" b="1" dirty="0" smtClean="0">
                <a:cs typeface="B Mitra" pitchFamily="2" charset="-78"/>
              </a:rPr>
              <a:t>تعداد موارد مشاوره تغذيه : 13373</a:t>
            </a:r>
          </a:p>
          <a:p>
            <a:pPr algn="r" rtl="1"/>
            <a:endParaRPr lang="fa-IR" sz="2400" b="1" dirty="0" smtClean="0">
              <a:cs typeface="B Mitra" pitchFamily="2" charset="-78"/>
            </a:endParaRPr>
          </a:p>
          <a:p>
            <a:pPr algn="r" rtl="1"/>
            <a:r>
              <a:rPr lang="fa-IR" sz="2400" b="1" dirty="0" smtClean="0">
                <a:cs typeface="B Mitra" pitchFamily="2" charset="-78"/>
              </a:rPr>
              <a:t>تعداد موارد ارجاع به سطح 2 : 2367</a:t>
            </a:r>
          </a:p>
        </p:txBody>
      </p:sp>
    </p:spTree>
  </p:cSld>
  <p:clrMapOvr>
    <a:masterClrMapping/>
  </p:clrMapOvr>
  <p:transition>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4925-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14546" y="500042"/>
            <a:ext cx="4286280" cy="938719"/>
          </a:xfrm>
          <a:prstGeom prst="rect">
            <a:avLst/>
          </a:prstGeom>
          <a:noFill/>
        </p:spPr>
        <p:txBody>
          <a:bodyPr wrap="square" rtlCol="0">
            <a:spAutoFit/>
          </a:bodyPr>
          <a:lstStyle/>
          <a:p>
            <a:endParaRPr lang="en-US" sz="5500" dirty="0">
              <a:cs typeface="B Titr" pitchFamily="2" charset="-78"/>
            </a:endParaRPr>
          </a:p>
        </p:txBody>
      </p:sp>
      <p:sp>
        <p:nvSpPr>
          <p:cNvPr id="4" name="Rectangle 3"/>
          <p:cNvSpPr/>
          <p:nvPr/>
        </p:nvSpPr>
        <p:spPr>
          <a:xfrm>
            <a:off x="285720" y="857232"/>
            <a:ext cx="4929222" cy="1107996"/>
          </a:xfrm>
          <a:prstGeom prst="rect">
            <a:avLst/>
          </a:prstGeom>
          <a:noFill/>
          <a:effectLst>
            <a:outerShdw blurRad="508000" dist="495300" dir="13500000" sx="40000" sy="40000" algn="br" rotWithShape="0">
              <a:schemeClr val="accent1">
                <a:lumMod val="40000"/>
                <a:lumOff val="60000"/>
                <a:alpha val="81000"/>
              </a:schemeClr>
            </a:outerShdw>
          </a:effectLst>
        </p:spPr>
        <p:txBody>
          <a:bodyPr wrap="square" lIns="91440" tIns="45720" rIns="91440" bIns="45720">
            <a:spAutoFit/>
          </a:bodyPr>
          <a:lstStyle/>
          <a:p>
            <a:pPr algn="ctr"/>
            <a:r>
              <a:rPr lang="fa-IR" sz="6600" b="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cs typeface="B Titr" pitchFamily="2" charset="-78"/>
              </a:rPr>
              <a:t>متشكرم</a:t>
            </a:r>
            <a:endParaRPr lang="en-US" sz="6600" b="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endParaRPr>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715000" y="714375"/>
            <a:ext cx="2559050" cy="584200"/>
          </a:xfrm>
          <a:prstGeom prst="rect">
            <a:avLst/>
          </a:prstGeom>
          <a:noFill/>
          <a:ln w="9525">
            <a:noFill/>
            <a:miter lim="800000"/>
            <a:headEnd/>
            <a:tailEnd/>
          </a:ln>
          <a:effectLst/>
        </p:spPr>
        <p:txBody>
          <a:bodyPr>
            <a:spAutoFit/>
          </a:bodyPr>
          <a:lstStyle/>
          <a:p>
            <a:pPr>
              <a:defRPr/>
            </a:pPr>
            <a:r>
              <a:rPr lang="ar-SA" sz="3200" dirty="0">
                <a:solidFill>
                  <a:srgbClr val="660066"/>
                </a:solidFill>
                <a:effectLst>
                  <a:outerShdw blurRad="38100" dist="38100" dir="2700000" algn="tl">
                    <a:srgbClr val="000000"/>
                  </a:outerShdw>
                </a:effectLst>
                <a:cs typeface="B Titr" pitchFamily="2" charset="-78"/>
              </a:rPr>
              <a:t>ديابت نوع 1</a:t>
            </a:r>
            <a:endParaRPr lang="en-US" sz="3200" dirty="0">
              <a:solidFill>
                <a:srgbClr val="660066"/>
              </a:solidFill>
              <a:effectLst>
                <a:outerShdw blurRad="38100" dist="38100" dir="2700000" algn="tl">
                  <a:srgbClr val="000000"/>
                </a:outerShdw>
              </a:effectLst>
              <a:cs typeface="B Titr" pitchFamily="2" charset="-78"/>
            </a:endParaRPr>
          </a:p>
        </p:txBody>
      </p:sp>
      <p:sp>
        <p:nvSpPr>
          <p:cNvPr id="5123" name="Text Box 8"/>
          <p:cNvSpPr txBox="1">
            <a:spLocks noChangeArrowheads="1"/>
          </p:cNvSpPr>
          <p:nvPr/>
        </p:nvSpPr>
        <p:spPr bwMode="auto">
          <a:xfrm>
            <a:off x="428625" y="1916113"/>
            <a:ext cx="8104188" cy="2308225"/>
          </a:xfrm>
          <a:prstGeom prst="rect">
            <a:avLst/>
          </a:prstGeom>
          <a:noFill/>
          <a:ln w="9525">
            <a:noFill/>
            <a:miter lim="800000"/>
            <a:headEnd/>
            <a:tailEnd/>
          </a:ln>
        </p:spPr>
        <p:txBody>
          <a:bodyPr>
            <a:spAutoFit/>
          </a:bodyPr>
          <a:lstStyle/>
          <a:p>
            <a:pPr algn="just" rtl="1"/>
            <a:r>
              <a:rPr lang="ar-SA">
                <a:cs typeface="B Mitra" pitchFamily="2" charset="-78"/>
              </a:rPr>
              <a:t>اغلب در اثر يك پديده</a:t>
            </a:r>
            <a:r>
              <a:rPr lang="fa-IR">
                <a:cs typeface="B Mitra" pitchFamily="2" charset="-78"/>
              </a:rPr>
              <a:t>‌</a:t>
            </a:r>
            <a:r>
              <a:rPr lang="ar-SA">
                <a:cs typeface="B Mitra" pitchFamily="2" charset="-78"/>
              </a:rPr>
              <a:t>ي اتوايميون سلول</a:t>
            </a:r>
            <a:r>
              <a:rPr lang="fa-IR">
                <a:cs typeface="B Mitra" pitchFamily="2" charset="-78"/>
              </a:rPr>
              <a:t>‌</a:t>
            </a:r>
            <a:r>
              <a:rPr lang="ar-SA">
                <a:cs typeface="B Mitra" pitchFamily="2" charset="-78"/>
              </a:rPr>
              <a:t>هاي بتاي پانكراس به صورت مزمن تخريب مي</a:t>
            </a:r>
            <a:r>
              <a:rPr lang="fa-IR">
                <a:cs typeface="B Mitra" pitchFamily="2" charset="-78"/>
              </a:rPr>
              <a:t>‌</a:t>
            </a:r>
            <a:r>
              <a:rPr lang="ar-SA">
                <a:cs typeface="B Mitra" pitchFamily="2" charset="-78"/>
              </a:rPr>
              <a:t>شوند و </a:t>
            </a:r>
            <a:r>
              <a:rPr lang="fa-IR">
                <a:cs typeface="B Mitra" pitchFamily="2" charset="-78"/>
              </a:rPr>
              <a:t>توليد انسولين متوقف مي‌گردد. </a:t>
            </a:r>
            <a:r>
              <a:rPr lang="ar-SA">
                <a:cs typeface="B Mitra" pitchFamily="2" charset="-78"/>
              </a:rPr>
              <a:t>در مجموع 15%-10% كل بيماران مبتلا به ديابت را شامل مي</a:t>
            </a:r>
            <a:r>
              <a:rPr lang="fa-IR">
                <a:cs typeface="B Mitra" pitchFamily="2" charset="-78"/>
              </a:rPr>
              <a:t>‌</a:t>
            </a:r>
            <a:r>
              <a:rPr lang="ar-SA">
                <a:cs typeface="B Mitra" pitchFamily="2" charset="-78"/>
              </a:rPr>
              <a:t>شود.</a:t>
            </a:r>
            <a:endParaRPr lang="fa-IR">
              <a:cs typeface="B Mitra" pitchFamily="2" charset="-78"/>
            </a:endParaRPr>
          </a:p>
          <a:p>
            <a:pPr algn="just" rtl="1"/>
            <a:endParaRPr lang="ar-SA">
              <a:cs typeface="B Mitra" pitchFamily="2" charset="-78"/>
            </a:endParaRPr>
          </a:p>
          <a:p>
            <a:pPr algn="just" rtl="1"/>
            <a:r>
              <a:rPr lang="ar-SA">
                <a:cs typeface="B Mitra" pitchFamily="2" charset="-78"/>
              </a:rPr>
              <a:t>اين بيماري بيشتر در كودكان و نوجوانان رخ مي</a:t>
            </a:r>
            <a:r>
              <a:rPr lang="fa-IR">
                <a:cs typeface="B Mitra" pitchFamily="2" charset="-78"/>
              </a:rPr>
              <a:t>‌</a:t>
            </a:r>
            <a:r>
              <a:rPr lang="ar-SA">
                <a:cs typeface="B Mitra" pitchFamily="2" charset="-78"/>
              </a:rPr>
              <a:t>دهد، اما بروز آن در سنين بالاتر نيز ديده مي</a:t>
            </a:r>
            <a:r>
              <a:rPr lang="fa-IR">
                <a:cs typeface="B Mitra" pitchFamily="2" charset="-78"/>
              </a:rPr>
              <a:t>‌</a:t>
            </a:r>
            <a:r>
              <a:rPr lang="ar-SA">
                <a:cs typeface="B Mitra" pitchFamily="2" charset="-78"/>
              </a:rPr>
              <a:t>شود.</a:t>
            </a:r>
            <a:endParaRPr lang="en-US">
              <a:cs typeface="B Mitra" pitchFamily="2" charset="-78"/>
            </a:endParaRPr>
          </a:p>
        </p:txBody>
      </p:sp>
      <p:sp>
        <p:nvSpPr>
          <p:cNvPr id="5124" name="Rectangle 5"/>
          <p:cNvSpPr>
            <a:spLocks noChangeArrowheads="1"/>
          </p:cNvSpPr>
          <p:nvPr/>
        </p:nvSpPr>
        <p:spPr bwMode="auto">
          <a:xfrm>
            <a:off x="785813" y="4643438"/>
            <a:ext cx="7858125" cy="830262"/>
          </a:xfrm>
          <a:prstGeom prst="rect">
            <a:avLst/>
          </a:prstGeom>
          <a:noFill/>
          <a:ln w="9525">
            <a:noFill/>
            <a:miter lim="800000"/>
            <a:headEnd/>
            <a:tailEnd/>
          </a:ln>
        </p:spPr>
        <p:txBody>
          <a:bodyPr anchor="ctr">
            <a:spAutoFit/>
          </a:bodyPr>
          <a:lstStyle/>
          <a:p>
            <a:pPr algn="justLow" rtl="1" eaLnBrk="0" hangingPunct="0">
              <a:tabLst>
                <a:tab pos="457200" algn="l"/>
              </a:tabLst>
            </a:pPr>
            <a:r>
              <a:rPr lang="ar-SA">
                <a:ea typeface="Times New Roman" pitchFamily="18" charset="0"/>
                <a:cs typeface="B Mitra" pitchFamily="2" charset="-78"/>
              </a:rPr>
              <a:t>تظاهر باليني ديابت نوع 1  پرنوشي ، پرادراري ، كاهش وزن ، پلي‌فاژي ، تاري ديد </a:t>
            </a:r>
            <a:r>
              <a:rPr lang="fa-IR">
                <a:ea typeface="Times New Roman" pitchFamily="18" charset="0"/>
                <a:cs typeface="B Mitra" pitchFamily="2" charset="-78"/>
              </a:rPr>
              <a:t>و</a:t>
            </a:r>
            <a:r>
              <a:rPr lang="ar-SA">
                <a:ea typeface="Times New Roman" pitchFamily="18" charset="0"/>
                <a:cs typeface="B Mitra" pitchFamily="2" charset="-78"/>
              </a:rPr>
              <a:t> در 25% موارد كتواسيدوز است. </a:t>
            </a:r>
          </a:p>
        </p:txBody>
      </p:sp>
      <p:pic>
        <p:nvPicPr>
          <p:cNvPr id="5125" name="Picture 6" descr="ill-sick-child.jpg"/>
          <p:cNvPicPr>
            <a:picLocks noChangeAspect="1"/>
          </p:cNvPicPr>
          <p:nvPr/>
        </p:nvPicPr>
        <p:blipFill>
          <a:blip r:embed="rId2"/>
          <a:srcRect/>
          <a:stretch>
            <a:fillRect/>
          </a:stretch>
        </p:blipFill>
        <p:spPr bwMode="auto">
          <a:xfrm rot="20719357">
            <a:off x="481249" y="384043"/>
            <a:ext cx="2307478" cy="1276679"/>
          </a:xfrm>
          <a:prstGeom prst="rect">
            <a:avLst/>
          </a:prstGeom>
          <a:noFill/>
          <a:ln w="9525">
            <a:noFill/>
            <a:miter lim="800000"/>
            <a:headEnd/>
            <a:tailEnd/>
          </a:ln>
          <a:effectLst>
            <a:outerShdw blurRad="114300" dist="38100" dir="13500000" sx="107000" sy="107000" algn="br" rotWithShape="0">
              <a:prstClr val="black">
                <a:alpha val="40000"/>
              </a:prstClr>
            </a:outerShdw>
          </a:effectLst>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5500688" y="615950"/>
            <a:ext cx="2822575" cy="584200"/>
          </a:xfrm>
          <a:prstGeom prst="rect">
            <a:avLst/>
          </a:prstGeom>
          <a:noFill/>
          <a:ln w="9525">
            <a:noFill/>
            <a:miter lim="800000"/>
            <a:headEnd/>
            <a:tailEnd/>
          </a:ln>
          <a:effectLst/>
        </p:spPr>
        <p:txBody>
          <a:bodyPr>
            <a:spAutoFit/>
          </a:bodyPr>
          <a:lstStyle/>
          <a:p>
            <a:pPr>
              <a:defRPr/>
            </a:pPr>
            <a:r>
              <a:rPr lang="ar-SA" sz="3200" dirty="0">
                <a:solidFill>
                  <a:srgbClr val="660066"/>
                </a:solidFill>
                <a:effectLst>
                  <a:outerShdw blurRad="38100" dist="38100" dir="2700000" algn="tl">
                    <a:srgbClr val="000000"/>
                  </a:outerShdw>
                </a:effectLst>
                <a:cs typeface="B Titr" pitchFamily="2" charset="-78"/>
              </a:rPr>
              <a:t>ديابت نوع 2</a:t>
            </a:r>
            <a:endParaRPr lang="en-US" sz="3200" dirty="0">
              <a:solidFill>
                <a:srgbClr val="660066"/>
              </a:solidFill>
              <a:effectLst>
                <a:outerShdw blurRad="38100" dist="38100" dir="2700000" algn="tl">
                  <a:srgbClr val="000000"/>
                </a:outerShdw>
              </a:effectLst>
              <a:cs typeface="B Titr" pitchFamily="2" charset="-78"/>
            </a:endParaRPr>
          </a:p>
        </p:txBody>
      </p:sp>
      <p:sp>
        <p:nvSpPr>
          <p:cNvPr id="6147" name="Text Box 5"/>
          <p:cNvSpPr txBox="1">
            <a:spLocks noChangeArrowheads="1"/>
          </p:cNvSpPr>
          <p:nvPr/>
        </p:nvSpPr>
        <p:spPr bwMode="auto">
          <a:xfrm>
            <a:off x="1357313" y="2357438"/>
            <a:ext cx="7200900" cy="3786187"/>
          </a:xfrm>
          <a:prstGeom prst="rect">
            <a:avLst/>
          </a:prstGeom>
          <a:noFill/>
          <a:ln w="9525">
            <a:noFill/>
            <a:miter lim="800000"/>
            <a:headEnd/>
            <a:tailEnd/>
          </a:ln>
        </p:spPr>
        <p:txBody>
          <a:bodyPr>
            <a:spAutoFit/>
          </a:bodyPr>
          <a:lstStyle/>
          <a:p>
            <a:pPr algn="just" rtl="1"/>
            <a:r>
              <a:rPr lang="ar-SA">
                <a:cs typeface="B Mitra" pitchFamily="2" charset="-78"/>
              </a:rPr>
              <a:t>شايع ترين نوع ديابت است. بيش از 90% كل افراد مبتلا به ديابت در سراسر جهان مبتلا به اين نوع ديابت هستند.</a:t>
            </a:r>
            <a:endParaRPr lang="fa-IR">
              <a:cs typeface="B Mitra" pitchFamily="2" charset="-78"/>
            </a:endParaRPr>
          </a:p>
          <a:p>
            <a:pPr algn="just" rtl="1"/>
            <a:endParaRPr lang="ar-SA">
              <a:cs typeface="B Mitra" pitchFamily="2" charset="-78"/>
            </a:endParaRPr>
          </a:p>
          <a:p>
            <a:pPr algn="just" rtl="1"/>
            <a:r>
              <a:rPr lang="ar-SA">
                <a:cs typeface="B Mitra" pitchFamily="2" charset="-78"/>
              </a:rPr>
              <a:t>مبتلايان بيشتر در ميانسالي و به طور عمده پس از 30 سالگي به اين نوع ديابت مبتلا مي شوند</a:t>
            </a:r>
            <a:r>
              <a:rPr lang="fa-IR">
                <a:cs typeface="B Mitra" pitchFamily="2" charset="-78"/>
              </a:rPr>
              <a:t> </a:t>
            </a:r>
            <a:r>
              <a:rPr lang="ar-SA">
                <a:cs typeface="B Mitra" pitchFamily="2" charset="-78"/>
              </a:rPr>
              <a:t>(اگر چه سن ابتلا به اين بيماري پيوسته در حال كاهش است).</a:t>
            </a:r>
            <a:endParaRPr lang="fa-IR">
              <a:cs typeface="B Mitra" pitchFamily="2" charset="-78"/>
            </a:endParaRPr>
          </a:p>
          <a:p>
            <a:pPr algn="just" rtl="1"/>
            <a:endParaRPr lang="fa-IR">
              <a:cs typeface="B Mitra" pitchFamily="2" charset="-78"/>
            </a:endParaRPr>
          </a:p>
          <a:p>
            <a:pPr algn="just" rtl="1"/>
            <a:r>
              <a:rPr lang="fa-IR">
                <a:cs typeface="B Mitra" pitchFamily="2" charset="-78"/>
              </a:rPr>
              <a:t>اختلال اصلي در اين بيماري كمبود توليد انسولين يا مقاومت نسبت به آن است. </a:t>
            </a:r>
          </a:p>
          <a:p>
            <a:pPr algn="just" rtl="1"/>
            <a:endParaRPr lang="ar-SA">
              <a:cs typeface="B Mitra" pitchFamily="2" charset="-78"/>
            </a:endParaRPr>
          </a:p>
        </p:txBody>
      </p:sp>
      <p:pic>
        <p:nvPicPr>
          <p:cNvPr id="6148" name="Picture 4" descr="Can%20obese%20people%20use%20phentermine.jpg"/>
          <p:cNvPicPr>
            <a:picLocks noChangeAspect="1"/>
          </p:cNvPicPr>
          <p:nvPr/>
        </p:nvPicPr>
        <p:blipFill>
          <a:blip r:embed="rId2"/>
          <a:srcRect/>
          <a:stretch>
            <a:fillRect/>
          </a:stretch>
        </p:blipFill>
        <p:spPr bwMode="auto">
          <a:xfrm rot="-1517225">
            <a:off x="429766" y="311569"/>
            <a:ext cx="1517476" cy="2023302"/>
          </a:xfrm>
          <a:prstGeom prst="rect">
            <a:avLst/>
          </a:prstGeom>
          <a:noFill/>
          <a:ln w="9525">
            <a:noFill/>
            <a:miter lim="800000"/>
            <a:headEnd/>
            <a:tailEnd/>
          </a:ln>
          <a:effectLst>
            <a:outerShdw blurRad="38100" dist="38100" dir="13500000" sx="104000" sy="104000" algn="br" rotWithShape="0">
              <a:prstClr val="black">
                <a:alpha val="40000"/>
              </a:prstClr>
            </a:outerShdw>
          </a:effectLst>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000125" y="1500188"/>
            <a:ext cx="7358063" cy="3046988"/>
          </a:xfrm>
          <a:prstGeom prst="rect">
            <a:avLst/>
          </a:prstGeom>
          <a:noFill/>
          <a:ln w="9525">
            <a:noFill/>
            <a:miter lim="800000"/>
            <a:headEnd/>
            <a:tailEnd/>
          </a:ln>
        </p:spPr>
        <p:txBody>
          <a:bodyPr anchor="ctr">
            <a:spAutoFit/>
          </a:bodyPr>
          <a:lstStyle/>
          <a:p>
            <a:pPr algn="justLow" rtl="1" eaLnBrk="0" hangingPunct="0">
              <a:tabLst>
                <a:tab pos="457200" algn="l"/>
              </a:tabLst>
            </a:pPr>
            <a:r>
              <a:rPr lang="ar-SA" dirty="0">
                <a:ea typeface="Times New Roman" pitchFamily="18" charset="0"/>
                <a:cs typeface="B Mitra" pitchFamily="2" charset="-78"/>
              </a:rPr>
              <a:t>ديابت مليتوس علت اصلي بيماري كليوي مرحلة نهايي ( </a:t>
            </a:r>
            <a:r>
              <a:rPr lang="en-US" dirty="0">
                <a:ea typeface="Times New Roman" pitchFamily="18" charset="0"/>
                <a:cs typeface="B Mitra" pitchFamily="2" charset="-78"/>
              </a:rPr>
              <a:t>ESRD</a:t>
            </a:r>
            <a:r>
              <a:rPr lang="ar-SA" dirty="0">
                <a:ea typeface="Times New Roman" pitchFamily="18" charset="0"/>
                <a:cs typeface="B Mitra" pitchFamily="2" charset="-78"/>
              </a:rPr>
              <a:t> )، نابينايي و آمپوتاسيون اندام تحتاني به دلايل غير ترومايي است. علت اصلي مرگ در ديابت ، بيماري‌هاي </a:t>
            </a:r>
            <a:r>
              <a:rPr lang="ar-SA" dirty="0" smtClean="0">
                <a:ea typeface="Times New Roman" pitchFamily="18" charset="0"/>
                <a:cs typeface="B Mitra" pitchFamily="2" charset="-78"/>
              </a:rPr>
              <a:t>قلبي عروقي </a:t>
            </a:r>
            <a:r>
              <a:rPr lang="ar-SA" dirty="0">
                <a:ea typeface="Times New Roman" pitchFamily="18" charset="0"/>
                <a:cs typeface="B Mitra" pitchFamily="2" charset="-78"/>
              </a:rPr>
              <a:t>است.</a:t>
            </a:r>
            <a:endParaRPr lang="fa-IR" dirty="0">
              <a:ea typeface="Times New Roman" pitchFamily="18" charset="0"/>
              <a:cs typeface="B Mitra" pitchFamily="2" charset="-78"/>
            </a:endParaRPr>
          </a:p>
          <a:p>
            <a:pPr algn="justLow" rtl="1" eaLnBrk="0" hangingPunct="0">
              <a:tabLst>
                <a:tab pos="457200" algn="l"/>
              </a:tabLst>
            </a:pPr>
            <a:endParaRPr lang="en-US" dirty="0">
              <a:ea typeface="Times New Roman" pitchFamily="18" charset="0"/>
              <a:cs typeface="B Mitra" pitchFamily="2" charset="-78"/>
            </a:endParaRPr>
          </a:p>
          <a:p>
            <a:pPr algn="justLow" rtl="1" eaLnBrk="0" hangingPunct="0">
              <a:tabLst>
                <a:tab pos="457200" algn="l"/>
              </a:tabLst>
            </a:pPr>
            <a:r>
              <a:rPr lang="ar-SA" dirty="0">
                <a:ea typeface="Times New Roman" pitchFamily="18" charset="0"/>
                <a:cs typeface="B Mitra" pitchFamily="2" charset="-78"/>
              </a:rPr>
              <a:t> </a:t>
            </a:r>
            <a:endParaRPr lang="en-US" dirty="0">
              <a:ea typeface="Times New Roman" pitchFamily="18" charset="0"/>
              <a:cs typeface="B Mitra" pitchFamily="2" charset="-78"/>
            </a:endParaRPr>
          </a:p>
          <a:p>
            <a:pPr algn="justLow" rtl="1" eaLnBrk="0" hangingPunct="0">
              <a:tabLst>
                <a:tab pos="457200" algn="l"/>
              </a:tabLst>
            </a:pPr>
            <a:r>
              <a:rPr lang="ar-SA" dirty="0">
                <a:ea typeface="Times New Roman" pitchFamily="18" charset="0"/>
                <a:cs typeface="B Mitra" pitchFamily="2" charset="-78"/>
              </a:rPr>
              <a:t>ديابت </a:t>
            </a:r>
            <a:r>
              <a:rPr lang="ar-SA" dirty="0">
                <a:solidFill>
                  <a:srgbClr val="C00000"/>
                </a:solidFill>
                <a:ea typeface="Times New Roman" pitchFamily="18" charset="0"/>
                <a:cs typeface="B Mitra" pitchFamily="2" charset="-78"/>
              </a:rPr>
              <a:t>پنجمين</a:t>
            </a:r>
            <a:r>
              <a:rPr lang="ar-SA" dirty="0">
                <a:ea typeface="Times New Roman" pitchFamily="18" charset="0"/>
                <a:cs typeface="B Mitra" pitchFamily="2" charset="-78"/>
              </a:rPr>
              <a:t> علت مرگ ومير در جوامع غربي بوده و بيماريزايي اين </a:t>
            </a:r>
            <a:r>
              <a:rPr lang="ar-SA" dirty="0" smtClean="0">
                <a:ea typeface="Times New Roman" pitchFamily="18" charset="0"/>
                <a:cs typeface="B Mitra" pitchFamily="2" charset="-78"/>
              </a:rPr>
              <a:t>عارضه، </a:t>
            </a:r>
            <a:r>
              <a:rPr lang="ar-SA" dirty="0">
                <a:ea typeface="Times New Roman" pitchFamily="18" charset="0"/>
                <a:cs typeface="B Mitra" pitchFamily="2" charset="-78"/>
              </a:rPr>
              <a:t>چه از نظر هزينة درماني و چه از جهت از كارافتادگي ، بسيار بالا و يكي از عمده‌ترين مسايل بهداشتي و درماني انسانها بشمار مي‌رود</a:t>
            </a:r>
            <a:r>
              <a:rPr lang="ar-SA" sz="1600" dirty="0">
                <a:ea typeface="Times New Roman" pitchFamily="18" charset="0"/>
                <a:cs typeface="B Mitra" pitchFamily="2" charset="-78"/>
              </a:rPr>
              <a:t>.</a:t>
            </a:r>
            <a:r>
              <a:rPr lang="ar-SA" sz="1600" dirty="0">
                <a:cs typeface="Times New Roman" pitchFamily="18" charset="0"/>
              </a:rPr>
              <a:t> </a:t>
            </a:r>
            <a:endParaRPr lang="ar-SA"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785786" y="1428736"/>
            <a:ext cx="7556504" cy="2455862"/>
          </a:xfrm>
          <a:prstGeom prst="rect">
            <a:avLst/>
          </a:prstGeom>
          <a:noFill/>
          <a:ln w="9525">
            <a:noFill/>
            <a:miter lim="800000"/>
            <a:headEnd/>
            <a:tailEnd/>
          </a:ln>
        </p:spPr>
        <p:txBody>
          <a:bodyPr wrap="square">
            <a:spAutoFit/>
          </a:bodyPr>
          <a:lstStyle/>
          <a:p>
            <a:pPr algn="just" rtl="1">
              <a:spcBef>
                <a:spcPct val="20000"/>
              </a:spcBef>
              <a:buClr>
                <a:srgbClr val="660066"/>
              </a:buClr>
              <a:buSzPct val="80000"/>
              <a:buFont typeface="Wingdings" pitchFamily="2" charset="2"/>
              <a:buNone/>
            </a:pPr>
            <a:endParaRPr lang="fa-IR" dirty="0">
              <a:cs typeface="B Titr" pitchFamily="2" charset="-78"/>
            </a:endParaRPr>
          </a:p>
          <a:p>
            <a:pPr algn="just" rtl="1">
              <a:spcBef>
                <a:spcPct val="20000"/>
              </a:spcBef>
              <a:buClr>
                <a:srgbClr val="660066"/>
              </a:buClr>
              <a:buSzPct val="80000"/>
              <a:buFont typeface="Wingdings" pitchFamily="2" charset="2"/>
              <a:buNone/>
            </a:pPr>
            <a:endParaRPr lang="fa-IR" dirty="0">
              <a:cs typeface="B Titr" pitchFamily="2" charset="-78"/>
            </a:endParaRPr>
          </a:p>
          <a:p>
            <a:pPr algn="just" rtl="1">
              <a:spcBef>
                <a:spcPct val="20000"/>
              </a:spcBef>
              <a:buClr>
                <a:srgbClr val="660066"/>
              </a:buClr>
              <a:buSzPct val="80000"/>
              <a:buFont typeface="Wingdings" pitchFamily="2" charset="2"/>
              <a:buNone/>
            </a:pPr>
            <a:r>
              <a:rPr lang="ar-SA" dirty="0">
                <a:cs typeface="B Mitra" pitchFamily="2" charset="-78"/>
              </a:rPr>
              <a:t>شيوع ديابت نوع 2 روز به روز افزايش مي</a:t>
            </a:r>
            <a:r>
              <a:rPr lang="fa-IR" dirty="0">
                <a:cs typeface="B Mitra" pitchFamily="2" charset="-78"/>
              </a:rPr>
              <a:t>‌</a:t>
            </a:r>
            <a:r>
              <a:rPr lang="ar-SA" dirty="0">
                <a:cs typeface="B Mitra" pitchFamily="2" charset="-78"/>
              </a:rPr>
              <a:t>يابد، زيرا اگر چه </a:t>
            </a:r>
            <a:r>
              <a:rPr lang="ar-SA" dirty="0">
                <a:solidFill>
                  <a:srgbClr val="FF0000"/>
                </a:solidFill>
                <a:cs typeface="B Mitra" pitchFamily="2" charset="-78"/>
              </a:rPr>
              <a:t>توارث </a:t>
            </a:r>
            <a:r>
              <a:rPr lang="ar-SA" dirty="0">
                <a:cs typeface="B Mitra" pitchFamily="2" charset="-78"/>
              </a:rPr>
              <a:t>در اين بيماري نقش زيادي دارد، اما </a:t>
            </a:r>
            <a:r>
              <a:rPr lang="ar-SA" dirty="0">
                <a:solidFill>
                  <a:srgbClr val="FF0000"/>
                </a:solidFill>
                <a:cs typeface="B Mitra" pitchFamily="2" charset="-78"/>
              </a:rPr>
              <a:t>عوامل محيطي </a:t>
            </a:r>
            <a:r>
              <a:rPr lang="ar-SA" dirty="0">
                <a:cs typeface="B Mitra" pitchFamily="2" charset="-78"/>
              </a:rPr>
              <a:t>نيز اثر چشم</a:t>
            </a:r>
            <a:r>
              <a:rPr lang="fa-IR" dirty="0">
                <a:cs typeface="B Mitra" pitchFamily="2" charset="-78"/>
              </a:rPr>
              <a:t>‌</a:t>
            </a:r>
            <a:r>
              <a:rPr lang="ar-SA" dirty="0">
                <a:cs typeface="B Mitra" pitchFamily="2" charset="-78"/>
              </a:rPr>
              <a:t>گيري در بروز آن دارند. </a:t>
            </a:r>
            <a:r>
              <a:rPr lang="ar-SA" dirty="0">
                <a:solidFill>
                  <a:srgbClr val="FF0000"/>
                </a:solidFill>
                <a:cs typeface="B Mitra" pitchFamily="2" charset="-78"/>
              </a:rPr>
              <a:t>زندگي صنعتي و شهر نشيني </a:t>
            </a:r>
            <a:r>
              <a:rPr lang="ar-SA" dirty="0">
                <a:cs typeface="B Mitra" pitchFamily="2" charset="-78"/>
              </a:rPr>
              <a:t>عامل اصلي افزايش تعداد مبتلايان به اين بيماري است.</a:t>
            </a:r>
            <a:endParaRPr lang="en-US" b="0" dirty="0">
              <a:cs typeface="B Mitra" pitchFamily="2" charset="-78"/>
            </a:endParaRPr>
          </a:p>
        </p:txBody>
      </p:sp>
      <p:sp>
        <p:nvSpPr>
          <p:cNvPr id="8195" name="Rectangle 3"/>
          <p:cNvSpPr>
            <a:spLocks noChangeArrowheads="1"/>
          </p:cNvSpPr>
          <p:nvPr/>
        </p:nvSpPr>
        <p:spPr bwMode="auto">
          <a:xfrm>
            <a:off x="785786" y="928670"/>
            <a:ext cx="7500937" cy="830263"/>
          </a:xfrm>
          <a:prstGeom prst="rect">
            <a:avLst/>
          </a:prstGeom>
          <a:noFill/>
          <a:ln w="9525">
            <a:noFill/>
            <a:miter lim="800000"/>
            <a:headEnd/>
            <a:tailEnd/>
          </a:ln>
        </p:spPr>
        <p:txBody>
          <a:bodyPr>
            <a:spAutoFit/>
          </a:bodyPr>
          <a:lstStyle/>
          <a:p>
            <a:pPr algn="just" rtl="1"/>
            <a:r>
              <a:rPr lang="ar-SA" dirty="0">
                <a:cs typeface="B Mitra" pitchFamily="2" charset="-78"/>
              </a:rPr>
              <a:t>اغلب بيماران اين نوع ديابت چاق هستند و بيماراني هم كه طبق معيار تعيين شده چاق نباشند، در محدوده</a:t>
            </a:r>
            <a:r>
              <a:rPr lang="fa-IR" dirty="0">
                <a:cs typeface="B Mitra" pitchFamily="2" charset="-78"/>
              </a:rPr>
              <a:t>‌</a:t>
            </a:r>
            <a:r>
              <a:rPr lang="ar-SA" dirty="0">
                <a:cs typeface="B Mitra" pitchFamily="2" charset="-78"/>
              </a:rPr>
              <a:t>ي شكم تجمع چربي دارند.</a:t>
            </a:r>
            <a:endParaRPr lang="en-US" b="0" dirty="0">
              <a:cs typeface="B Mitra" pitchFamily="2" charset="-78"/>
            </a:endParaRPr>
          </a:p>
        </p:txBody>
      </p:sp>
      <p:pic>
        <p:nvPicPr>
          <p:cNvPr id="4" name="Picture 3" descr="Obesity-Epidemic.jpg"/>
          <p:cNvPicPr>
            <a:picLocks noChangeAspect="1"/>
          </p:cNvPicPr>
          <p:nvPr/>
        </p:nvPicPr>
        <p:blipFill>
          <a:blip r:embed="rId2" cstate="print"/>
          <a:stretch>
            <a:fillRect/>
          </a:stretch>
        </p:blipFill>
        <p:spPr>
          <a:xfrm rot="20615696">
            <a:off x="500034" y="4286256"/>
            <a:ext cx="2857520" cy="2131977"/>
          </a:xfrm>
          <a:prstGeom prst="rect">
            <a:avLst/>
          </a:prstGeom>
          <a:effectLst>
            <a:outerShdw blurRad="419100" dist="38100" dir="8100000" sx="106000" sy="106000" algn="tr" rotWithShape="0">
              <a:prstClr val="black">
                <a:alpha val="40000"/>
              </a:prstClr>
            </a:outerShdw>
          </a:effectLst>
        </p:spPr>
      </p:pic>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447</TotalTime>
  <Words>2387</Words>
  <Application>Microsoft Office PowerPoint</Application>
  <PresentationFormat>On-screen Show (4:3)</PresentationFormat>
  <Paragraphs>254</Paragraphs>
  <Slides>52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B Homa</vt:lpstr>
      <vt:lpstr>B Karim</vt:lpstr>
      <vt:lpstr>B Mitra</vt:lpstr>
      <vt:lpstr>B Nazanin</vt:lpstr>
      <vt:lpstr>B Titr</vt:lpstr>
      <vt:lpstr>B Zar</vt:lpstr>
      <vt:lpstr>Calibri</vt:lpstr>
      <vt:lpstr>Times New Roman</vt:lpstr>
      <vt:lpstr>Wingdings</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نكات عمده در تجویز انسولین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وضعيت واحدها و مراكز ديابت و آزمايشگاهها در برنامه ديابت شهر تبريز</vt:lpstr>
      <vt:lpstr>اهم نتايج حاصل از اجراي برنامه ديابت شهري تاكنون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HG</dc:creator>
  <cp:lastModifiedBy>HG</cp:lastModifiedBy>
  <cp:revision>315</cp:revision>
  <dcterms:created xsi:type="dcterms:W3CDTF">1601-01-01T00:00:00Z</dcterms:created>
  <dcterms:modified xsi:type="dcterms:W3CDTF">2015-08-23T18:15:06Z</dcterms:modified>
</cp:coreProperties>
</file>